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3" r:id="rId9"/>
    <p:sldId id="264" r:id="rId10"/>
    <p:sldId id="265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59" autoAdjust="0"/>
  </p:normalViewPr>
  <p:slideViewPr>
    <p:cSldViewPr>
      <p:cViewPr varScale="1">
        <p:scale>
          <a:sx n="88" d="100"/>
          <a:sy n="88" d="100"/>
        </p:scale>
        <p:origin x="-1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поступления, тыс.руб.</c:v>
                </c:pt>
              </c:strCache>
            </c:strRef>
          </c:tx>
          <c:dLbls>
            <c:dLbl>
              <c:idx val="0"/>
              <c:layout>
                <c:manualLayout>
                  <c:x val="1.8628281117696883E-2"/>
                  <c:y val="9.741179917675525E-3"/>
                </c:manualLayout>
              </c:layout>
              <c:showVal val="1"/>
            </c:dLbl>
            <c:dLbl>
              <c:idx val="1"/>
              <c:layout>
                <c:manualLayout>
                  <c:x val="1.0160880609652865E-2"/>
                  <c:y val="4.8705899588377633E-3"/>
                </c:manualLayout>
              </c:layout>
              <c:showVal val="1"/>
            </c:dLbl>
            <c:dLbl>
              <c:idx val="2"/>
              <c:layout>
                <c:manualLayout>
                  <c:x val="1.3547840812870467E-2"/>
                  <c:y val="9.741179917675525E-3"/>
                </c:manualLayout>
              </c:layout>
              <c:showVal val="1"/>
            </c:dLbl>
            <c:dLbl>
              <c:idx val="3"/>
              <c:layout>
                <c:manualLayout>
                  <c:x val="1.3547840812870467E-2"/>
                  <c:y val="-2.4352949794189736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aseline="0">
                    <a:latin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2017 год (оценка)</c:v>
                </c:pt>
                <c:pt idx="1">
                  <c:v>2018год (прогноз</c:v>
                </c:pt>
                <c:pt idx="2">
                  <c:v>2019 год (прогноз)</c:v>
                </c:pt>
                <c:pt idx="3">
                  <c:v>2020 год (прогноз)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5588.2</c:v>
                </c:pt>
                <c:pt idx="1">
                  <c:v>4059</c:v>
                </c:pt>
                <c:pt idx="2">
                  <c:v>2523</c:v>
                </c:pt>
                <c:pt idx="3">
                  <c:v>2857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доходы, тыс.руб.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>
                    <a:latin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2017 год (оценка)</c:v>
                </c:pt>
                <c:pt idx="1">
                  <c:v>2018год (прогноз</c:v>
                </c:pt>
                <c:pt idx="2">
                  <c:v>2019 год (прогноз)</c:v>
                </c:pt>
                <c:pt idx="3">
                  <c:v>2020 год (прогноз)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доходы, тыс.руб.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2017 год (оценка)</c:v>
                </c:pt>
                <c:pt idx="1">
                  <c:v>2018год (прогноз</c:v>
                </c:pt>
                <c:pt idx="2">
                  <c:v>2019 год (прогноз)</c:v>
                </c:pt>
                <c:pt idx="3">
                  <c:v>2020 год (прогноз)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739</c:v>
                </c:pt>
                <c:pt idx="1">
                  <c:v>700</c:v>
                </c:pt>
                <c:pt idx="2">
                  <c:v>757</c:v>
                </c:pt>
                <c:pt idx="3">
                  <c:v>812</c:v>
                </c:pt>
              </c:numCache>
            </c:numRef>
          </c:val>
        </c:ser>
        <c:shape val="cylinder"/>
        <c:axId val="114804224"/>
        <c:axId val="114805760"/>
        <c:axId val="0"/>
      </c:bar3DChart>
      <c:catAx>
        <c:axId val="114804224"/>
        <c:scaling>
          <c:orientation val="minMax"/>
        </c:scaling>
        <c:axPos val="b"/>
        <c:tickLblPos val="nextTo"/>
        <c:crossAx val="114805760"/>
        <c:crosses val="autoZero"/>
        <c:auto val="1"/>
        <c:lblAlgn val="ctr"/>
        <c:lblOffset val="100"/>
      </c:catAx>
      <c:valAx>
        <c:axId val="114805760"/>
        <c:scaling>
          <c:orientation val="minMax"/>
        </c:scaling>
        <c:axPos val="l"/>
        <c:majorGridlines/>
        <c:numFmt formatCode="General" sourceLinked="1"/>
        <c:tickLblPos val="nextTo"/>
        <c:crossAx val="114804224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2018 год (план)</c:v>
                </c:pt>
                <c:pt idx="1">
                  <c:v>2019 год (план)</c:v>
                </c:pt>
                <c:pt idx="2">
                  <c:v>2020 год (план)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2054</c:v>
                </c:pt>
                <c:pt idx="1">
                  <c:v>1287</c:v>
                </c:pt>
                <c:pt idx="2">
                  <c:v>1314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2018 год (план)</c:v>
                </c:pt>
                <c:pt idx="1">
                  <c:v>2019 год (план)</c:v>
                </c:pt>
                <c:pt idx="2">
                  <c:v>2020 год (план)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65</c:v>
                </c:pt>
                <c:pt idx="1">
                  <c:v>66</c:v>
                </c:pt>
                <c:pt idx="2">
                  <c:v>68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>
                    <a:latin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2018 год (план)</c:v>
                </c:pt>
                <c:pt idx="1">
                  <c:v>2019 год (план)</c:v>
                </c:pt>
                <c:pt idx="2">
                  <c:v>2020 год (план)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1940</c:v>
                </c:pt>
                <c:pt idx="1">
                  <c:v>1170</c:v>
                </c:pt>
                <c:pt idx="2">
                  <c:v>1475</c:v>
                </c:pt>
              </c:numCache>
            </c:numRef>
          </c:val>
        </c:ser>
        <c:axId val="144840960"/>
        <c:axId val="144850944"/>
      </c:barChart>
      <c:catAx>
        <c:axId val="144840960"/>
        <c:scaling>
          <c:orientation val="minMax"/>
        </c:scaling>
        <c:axPos val="b"/>
        <c:tickLblPos val="nextTo"/>
        <c:crossAx val="144850944"/>
        <c:crosses val="autoZero"/>
        <c:auto val="1"/>
        <c:lblAlgn val="ctr"/>
        <c:lblOffset val="100"/>
      </c:catAx>
      <c:valAx>
        <c:axId val="144850944"/>
        <c:scaling>
          <c:orientation val="minMax"/>
        </c:scaling>
        <c:axPos val="l"/>
        <c:majorGridlines/>
        <c:numFmt formatCode="General" sourceLinked="1"/>
        <c:tickLblPos val="nextTo"/>
        <c:crossAx val="14484096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6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 (прогноз)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 baseline="0">
                    <a:latin typeface="Arial" pitchFamily="34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Дотации</c:v>
                </c:pt>
                <c:pt idx="1">
                  <c:v>Субвенции</c:v>
                </c:pt>
                <c:pt idx="2">
                  <c:v>Иные межбюджетные трансферты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0.42799999999999999</c:v>
                </c:pt>
                <c:pt idx="1">
                  <c:v>1.4E-2</c:v>
                </c:pt>
                <c:pt idx="2">
                  <c:v>0.40500000000000003</c:v>
                </c:pt>
              </c:numCache>
            </c:numRef>
          </c:val>
        </c:ser>
      </c:pie3DChart>
    </c:plotArea>
    <c:legend>
      <c:legendPos val="b"/>
      <c:layout/>
      <c:txPr>
        <a:bodyPr/>
        <a:lstStyle/>
        <a:p>
          <a:pPr>
            <a:defRPr sz="1000" baseline="0">
              <a:latin typeface="+mj-lt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2019-2020 годы (прогноз)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400" baseline="0">
                    <a:latin typeface="Arial" pitchFamily="34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Дотации</c:v>
                </c:pt>
                <c:pt idx="1">
                  <c:v>Субвенции</c:v>
                </c:pt>
                <c:pt idx="2">
                  <c:v>Иные межбюджетные трансферты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0.39</c:v>
                </c:pt>
                <c:pt idx="1">
                  <c:v>0.02</c:v>
                </c:pt>
                <c:pt idx="2">
                  <c:v>0.36</c:v>
                </c:pt>
              </c:numCache>
            </c:numRef>
          </c:val>
        </c:ser>
      </c:pie3DChart>
    </c:plotArea>
    <c:legend>
      <c:legendPos val="b"/>
      <c:layout/>
      <c:txPr>
        <a:bodyPr/>
        <a:lstStyle/>
        <a:p>
          <a:pPr>
            <a:defRPr sz="1000" baseline="0">
              <a:latin typeface="Arial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txPr>
        <a:bodyPr/>
        <a:lstStyle/>
        <a:p>
          <a:pPr>
            <a:defRPr sz="1200" baseline="0">
              <a:solidFill>
                <a:schemeClr val="accent3">
                  <a:lumMod val="75000"/>
                </a:schemeClr>
              </a:solidFill>
              <a:latin typeface="Arial" pitchFamily="34" charset="0"/>
            </a:defRPr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</c:v>
                </c:pt>
              </c:strCache>
            </c:strRef>
          </c:tx>
          <c:dLbls>
            <c:txPr>
              <a:bodyPr/>
              <a:lstStyle/>
              <a:p>
                <a:pPr>
                  <a:defRPr sz="1000" baseline="0">
                    <a:latin typeface="Arial" pitchFamily="34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 и кинематография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0.36799999999999999</c:v>
                </c:pt>
                <c:pt idx="1">
                  <c:v>1.4E-2</c:v>
                </c:pt>
                <c:pt idx="2">
                  <c:v>1.7000000000000001E-2</c:v>
                </c:pt>
                <c:pt idx="3">
                  <c:v>0.192</c:v>
                </c:pt>
                <c:pt idx="4">
                  <c:v>0.40899999999999997</c:v>
                </c:pt>
                <c:pt idx="5">
                  <c:v>1E-3</c:v>
                </c:pt>
              </c:numCache>
            </c:numRef>
          </c:val>
        </c:ser>
        <c:firstSliceAng val="0"/>
      </c:pieChart>
    </c:plotArea>
    <c:legend>
      <c:legendPos val="l"/>
      <c:layout>
        <c:manualLayout>
          <c:xMode val="edge"/>
          <c:yMode val="edge"/>
          <c:x val="3.04759771710135E-2"/>
          <c:y val="8.4418481760407615E-2"/>
          <c:w val="0.34857118860310427"/>
          <c:h val="0.91558151823959288"/>
        </c:manualLayout>
      </c:layout>
      <c:txPr>
        <a:bodyPr/>
        <a:lstStyle/>
        <a:p>
          <a:pPr>
            <a:defRPr sz="800" baseline="0">
              <a:latin typeface="Arial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5"/>
  <c:chart>
    <c:title>
      <c:layout/>
      <c:txPr>
        <a:bodyPr/>
        <a:lstStyle/>
        <a:p>
          <a:pPr>
            <a:defRPr sz="1200" baseline="0">
              <a:solidFill>
                <a:schemeClr val="accent3">
                  <a:lumMod val="75000"/>
                </a:schemeClr>
              </a:solidFill>
              <a:latin typeface="Arial" pitchFamily="34" charset="0"/>
            </a:defRPr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год</c:v>
                </c:pt>
              </c:strCache>
            </c:strRef>
          </c:tx>
          <c:dLbls>
            <c:txPr>
              <a:bodyPr/>
              <a:lstStyle/>
              <a:p>
                <a:pPr>
                  <a:defRPr sz="1000" baseline="0">
                    <a:latin typeface="Arial" pitchFamily="34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 и кинематография</c:v>
                </c:pt>
                <c:pt idx="6">
                  <c:v>Условно-утвержденные расходы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0.45500000000000002</c:v>
                </c:pt>
                <c:pt idx="1">
                  <c:v>2.01E-2</c:v>
                </c:pt>
                <c:pt idx="2">
                  <c:v>0</c:v>
                </c:pt>
                <c:pt idx="3">
                  <c:v>0.27400000000000002</c:v>
                </c:pt>
                <c:pt idx="4">
                  <c:v>0.22900000000000001</c:v>
                </c:pt>
                <c:pt idx="5">
                  <c:v>0</c:v>
                </c:pt>
                <c:pt idx="6">
                  <c:v>2.1000000000000001E-2</c:v>
                </c:pt>
              </c:numCache>
            </c:numRef>
          </c:val>
        </c:ser>
        <c:firstSliceAng val="0"/>
      </c:pieChart>
    </c:plotArea>
    <c:legend>
      <c:legendPos val="l"/>
      <c:layout/>
      <c:txPr>
        <a:bodyPr/>
        <a:lstStyle/>
        <a:p>
          <a:pPr>
            <a:defRPr sz="800" baseline="0">
              <a:latin typeface="Arial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title>
      <c:layout/>
      <c:txPr>
        <a:bodyPr/>
        <a:lstStyle/>
        <a:p>
          <a:pPr>
            <a:defRPr sz="1200" baseline="0">
              <a:solidFill>
                <a:schemeClr val="accent3">
                  <a:lumMod val="75000"/>
                </a:schemeClr>
              </a:solidFill>
              <a:latin typeface="Arial" pitchFamily="34" charset="0"/>
            </a:defRPr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</c:v>
                </c:pt>
              </c:strCache>
            </c:strRef>
          </c:tx>
          <c:dLbls>
            <c:txPr>
              <a:bodyPr/>
              <a:lstStyle/>
              <a:p>
                <a:pPr>
                  <a:defRPr sz="1000" baseline="0">
                    <a:latin typeface="Arial" pitchFamily="34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 и кинематография</c:v>
                </c:pt>
                <c:pt idx="6">
                  <c:v>Условно-утвержденные расходы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0.40699999999999997</c:v>
                </c:pt>
                <c:pt idx="1">
                  <c:v>1.04E-2</c:v>
                </c:pt>
                <c:pt idx="2">
                  <c:v>0</c:v>
                </c:pt>
                <c:pt idx="3">
                  <c:v>0.26100000000000001</c:v>
                </c:pt>
                <c:pt idx="4">
                  <c:v>0.28399999999999997</c:v>
                </c:pt>
                <c:pt idx="5">
                  <c:v>0</c:v>
                </c:pt>
                <c:pt idx="6">
                  <c:v>0.03</c:v>
                </c:pt>
              </c:numCache>
            </c:numRef>
          </c:val>
        </c:ser>
        <c:firstSliceAng val="0"/>
      </c:pieChart>
    </c:plotArea>
    <c:legend>
      <c:legendPos val="l"/>
      <c:layout/>
      <c:txPr>
        <a:bodyPr/>
        <a:lstStyle/>
        <a:p>
          <a:pPr>
            <a:defRPr sz="800" baseline="0">
              <a:latin typeface="Arial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B8579A-62B4-4D49-877D-3856272CD0A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2D2D25-A3BA-4404-942A-4C8C2F8BC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8579A-62B4-4D49-877D-3856272CD0A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D2D25-A3BA-4404-942A-4C8C2F8BC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8579A-62B4-4D49-877D-3856272CD0A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D2D25-A3BA-4404-942A-4C8C2F8BC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8579A-62B4-4D49-877D-3856272CD0A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D2D25-A3BA-4404-942A-4C8C2F8BC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8579A-62B4-4D49-877D-3856272CD0A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D2D25-A3BA-4404-942A-4C8C2F8BC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8579A-62B4-4D49-877D-3856272CD0A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D2D25-A3BA-4404-942A-4C8C2F8BC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8579A-62B4-4D49-877D-3856272CD0A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D2D25-A3BA-4404-942A-4C8C2F8BC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8579A-62B4-4D49-877D-3856272CD0A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D2D25-A3BA-4404-942A-4C8C2F8BC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B8579A-62B4-4D49-877D-3856272CD0A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D2D25-A3BA-4404-942A-4C8C2F8BC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DB8579A-62B4-4D49-877D-3856272CD0A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D2D25-A3BA-4404-942A-4C8C2F8BC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B8579A-62B4-4D49-877D-3856272CD0A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2D2D25-A3BA-4404-942A-4C8C2F8BC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DB8579A-62B4-4D49-877D-3856272CD0A3}" type="datetimeFigureOut">
              <a:rPr lang="ru-RU" smtClean="0"/>
              <a:pPr/>
              <a:t>19.12.2017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2D2D25-A3BA-4404-942A-4C8C2F8BC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000108"/>
            <a:ext cx="7406640" cy="3929090"/>
          </a:xfrm>
        </p:spPr>
        <p:txBody>
          <a:bodyPr/>
          <a:lstStyle/>
          <a:p>
            <a:pPr algn="ctr"/>
            <a:r>
              <a:rPr lang="ru-RU" dirty="0" smtClean="0"/>
              <a:t>ПРОЕКТ</a:t>
            </a:r>
            <a:br>
              <a:rPr lang="ru-RU" dirty="0" smtClean="0"/>
            </a:br>
            <a:r>
              <a:rPr lang="ru-RU" sz="3600" dirty="0" smtClean="0"/>
              <a:t>бюджета Новопокровского сельского поселения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на 2018 год и на плановый период 2019 и 2020 годов                        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6215082"/>
            <a:ext cx="7406640" cy="285752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2" y="1571613"/>
          <a:ext cx="7791480" cy="4479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12"/>
                <a:gridCol w="804858"/>
                <a:gridCol w="973935"/>
                <a:gridCol w="973935"/>
                <a:gridCol w="973935"/>
                <a:gridCol w="973935"/>
                <a:gridCol w="973935"/>
                <a:gridCol w="973935"/>
              </a:tblGrid>
              <a:tr h="759624">
                <a:tc rowSpan="2">
                  <a:txBody>
                    <a:bodyPr/>
                    <a:lstStyle/>
                    <a:p>
                      <a:r>
                        <a:rPr lang="ru-RU" sz="1000" dirty="0" smtClean="0">
                          <a:latin typeface="+mj-lt"/>
                        </a:rPr>
                        <a:t>Показатели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Ожидаемое исполнение </a:t>
                      </a:r>
                      <a:r>
                        <a:rPr kumimoji="0" lang="ru-RU" sz="14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2017 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года </a:t>
                      </a:r>
                    </a:p>
                    <a:p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(тыс. руб.) 	</a:t>
                      </a:r>
                    </a:p>
                    <a:p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0" lang="ru-RU" sz="1400" b="1" kern="1200" baseline="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4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2018 год 	</a:t>
                      </a:r>
                    </a:p>
                    <a:p>
                      <a:pPr algn="ctr"/>
                      <a:endParaRPr lang="ru-RU" sz="14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0" lang="ru-RU" sz="1400" b="1" kern="1200" baseline="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4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2019 год 	</a:t>
                      </a:r>
                    </a:p>
                    <a:p>
                      <a:pPr algn="ctr"/>
                      <a:endParaRPr lang="ru-RU" sz="14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0" lang="ru-RU" sz="1400" b="1" kern="1200" baseline="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4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2020 год 	</a:t>
                      </a:r>
                    </a:p>
                    <a:p>
                      <a:pPr algn="ctr"/>
                      <a:endParaRPr lang="ru-RU" sz="14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4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проект </a:t>
                      </a:r>
                    </a:p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(тыс. руб.) 	</a:t>
                      </a:r>
                    </a:p>
                    <a:p>
                      <a:endParaRPr lang="ru-RU" sz="12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 ожидаемому исполнению (%) 	</a:t>
                      </a:r>
                    </a:p>
                    <a:p>
                      <a:endParaRPr lang="ru-RU" sz="12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проект </a:t>
                      </a:r>
                    </a:p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(тыс. руб.) 	</a:t>
                      </a:r>
                    </a:p>
                    <a:p>
                      <a:endParaRPr lang="ru-RU" sz="12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 проекту 2018 г. </a:t>
                      </a:r>
                    </a:p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(%) 	</a:t>
                      </a:r>
                    </a:p>
                    <a:p>
                      <a:endParaRPr lang="ru-RU" sz="12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проект </a:t>
                      </a:r>
                    </a:p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(тыс. руб.) 	</a:t>
                      </a:r>
                    </a:p>
                    <a:p>
                      <a:endParaRPr lang="ru-RU" sz="12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 проекту 2019 г. </a:t>
                      </a:r>
                    </a:p>
                    <a:p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(%) 	</a:t>
                      </a:r>
                    </a:p>
                    <a:p>
                      <a:endParaRPr lang="ru-RU" sz="12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1219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+mj-lt"/>
                        </a:rPr>
                        <a:t>Доходы,</a:t>
                      </a:r>
                    </a:p>
                    <a:p>
                      <a:r>
                        <a:rPr lang="ru-RU" sz="1000" dirty="0" smtClean="0">
                          <a:latin typeface="+mj-lt"/>
                        </a:rPr>
                        <a:t>в т.ч.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6327,2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4759,0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75,2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3280,0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68,9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3669,0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111,9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37086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+mj-lt"/>
                        </a:rPr>
                        <a:t>собственные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739,0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700,0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94,7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757,0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108,1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812,0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107,3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34565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+mj-lt"/>
                        </a:rPr>
                        <a:t>безвозмездные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5588,2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4059,0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72,6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2523,0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62,2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2857,0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113,2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39127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+mj-lt"/>
                        </a:rPr>
                        <a:t>Расходы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6327,2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4759,0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75,2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3280,0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68,9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3669,0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111,9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  <a:tr h="62525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+mj-lt"/>
                        </a:rPr>
                        <a:t>Дефицит (-)</a:t>
                      </a:r>
                    </a:p>
                    <a:p>
                      <a:endParaRPr lang="ru-RU" sz="1000" dirty="0" smtClean="0">
                        <a:latin typeface="+mj-lt"/>
                      </a:endParaRPr>
                    </a:p>
                    <a:p>
                      <a:r>
                        <a:rPr lang="ru-RU" sz="1000" dirty="0" err="1" smtClean="0">
                          <a:latin typeface="+mj-lt"/>
                        </a:rPr>
                        <a:t>Профицит</a:t>
                      </a:r>
                      <a:r>
                        <a:rPr lang="ru-RU" sz="1000" dirty="0" smtClean="0">
                          <a:latin typeface="+mj-lt"/>
                        </a:rPr>
                        <a:t> (+)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0</a:t>
                      </a:r>
                      <a:endParaRPr lang="ru-RU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Основные характеристики бюджета Новопокровского сельского поселения </a:t>
            </a:r>
            <a:endParaRPr lang="ru-RU" sz="27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28736"/>
          <a:ext cx="749935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/>
              <a:t>Структура доходной части бюджета на 2018-2020 годы</a:t>
            </a:r>
            <a:endParaRPr lang="ru-RU" sz="3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85926"/>
            <a:ext cx="7498080" cy="446247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endParaRPr lang="ru-RU" sz="4800" b="1" dirty="0" smtClean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/>
              <a:t>Структура доходной части бюджета на 2018-2020 годы </a:t>
            </a:r>
            <a:endParaRPr lang="ru-RU" sz="3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1714488"/>
            <a:ext cx="721523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1100" b="1" dirty="0" smtClean="0">
                <a:latin typeface="+mj-lt"/>
              </a:rPr>
              <a:t>Как видно из диаграммы в 2018 году планируется уменьшение плановых показателей доходов бюджета Новопокровского сельского поселения, к ожидаемому уровню исполнения бюджета по доходам за 2017 год. </a:t>
            </a:r>
          </a:p>
          <a:p>
            <a:r>
              <a:rPr lang="ru-RU" sz="1100" b="1" dirty="0" smtClean="0">
                <a:latin typeface="+mj-lt"/>
              </a:rPr>
              <a:t>В сравнении с ожидаемым исполнением бюджета по доходам за 2017 год доходная часть бюджета сельского поселения в 2018 году в целом снизится на </a:t>
            </a:r>
            <a:r>
              <a:rPr lang="ru-RU" sz="1100" b="1" dirty="0" smtClean="0">
                <a:latin typeface="+mj-lt"/>
              </a:rPr>
              <a:t>1568,2 </a:t>
            </a:r>
            <a:r>
              <a:rPr lang="ru-RU" sz="1100" b="1" dirty="0" smtClean="0">
                <a:latin typeface="+mj-lt"/>
              </a:rPr>
              <a:t>тыс. рублей или </a:t>
            </a:r>
            <a:r>
              <a:rPr lang="ru-RU" sz="1100" b="1" dirty="0" smtClean="0">
                <a:latin typeface="+mj-lt"/>
              </a:rPr>
              <a:t> на 24,8%, </a:t>
            </a:r>
            <a:r>
              <a:rPr lang="ru-RU" sz="1100" b="1" dirty="0" smtClean="0">
                <a:latin typeface="+mj-lt"/>
              </a:rPr>
              <a:t>в том числе собственные доходы снизятся на </a:t>
            </a:r>
            <a:r>
              <a:rPr lang="ru-RU" sz="1100" b="1" dirty="0" smtClean="0">
                <a:latin typeface="+mj-lt"/>
              </a:rPr>
              <a:t>39 </a:t>
            </a:r>
            <a:r>
              <a:rPr lang="ru-RU" sz="1100" b="1" dirty="0" smtClean="0">
                <a:latin typeface="+mj-lt"/>
              </a:rPr>
              <a:t>тыс. рублей или </a:t>
            </a:r>
            <a:r>
              <a:rPr lang="ru-RU" sz="1100" b="1" dirty="0" smtClean="0">
                <a:latin typeface="+mj-lt"/>
              </a:rPr>
              <a:t>на 5,3% </a:t>
            </a:r>
            <a:r>
              <a:rPr lang="ru-RU" sz="1100" b="1" dirty="0" smtClean="0">
                <a:latin typeface="+mj-lt"/>
              </a:rPr>
              <a:t>и безвозмездные поступления из других бюджетов бюджетной системы сократятся на </a:t>
            </a:r>
            <a:r>
              <a:rPr lang="ru-RU" sz="1100" b="1" dirty="0" smtClean="0">
                <a:latin typeface="+mj-lt"/>
              </a:rPr>
              <a:t>1499,2 </a:t>
            </a:r>
            <a:r>
              <a:rPr lang="ru-RU" sz="1100" b="1" dirty="0" smtClean="0">
                <a:latin typeface="+mj-lt"/>
              </a:rPr>
              <a:t>тыс. рублей или </a:t>
            </a:r>
            <a:r>
              <a:rPr lang="ru-RU" sz="1100" b="1" dirty="0" smtClean="0">
                <a:latin typeface="+mj-lt"/>
              </a:rPr>
              <a:t> на 27,4%. </a:t>
            </a:r>
            <a:endParaRPr lang="ru-RU" sz="1100" b="1" dirty="0" smtClean="0">
              <a:latin typeface="+mj-lt"/>
            </a:endParaRPr>
          </a:p>
          <a:p>
            <a:r>
              <a:rPr lang="ru-RU" sz="1100" b="1" dirty="0" smtClean="0">
                <a:latin typeface="+mj-lt"/>
              </a:rPr>
              <a:t>Как видно из диаграммы в последующий 2019 год происходит уменьшение плановых показателей доходов бюджета сельского поселения, к прогнозируемым доходам на 2018 год. </a:t>
            </a:r>
          </a:p>
          <a:p>
            <a:r>
              <a:rPr lang="ru-RU" sz="1100" b="1" dirty="0" smtClean="0">
                <a:latin typeface="+mj-lt"/>
              </a:rPr>
              <a:t>Плановые показатели по межбюджетным трансфертам в 2019-2020 годах снижаются, как к ожидаемому уровню исполнения бюджета по межбюджетным трансфертам за 2017 год (2019 год – на </a:t>
            </a:r>
            <a:r>
              <a:rPr lang="ru-RU" sz="1100" b="1" dirty="0" smtClean="0">
                <a:latin typeface="+mj-lt"/>
              </a:rPr>
              <a:t>3065,2 </a:t>
            </a:r>
            <a:r>
              <a:rPr lang="ru-RU" sz="1100" b="1" dirty="0" smtClean="0">
                <a:latin typeface="+mj-lt"/>
              </a:rPr>
              <a:t>тыс. рублей или на </a:t>
            </a:r>
            <a:r>
              <a:rPr lang="ru-RU" sz="1100" b="1" dirty="0" smtClean="0">
                <a:latin typeface="+mj-lt"/>
              </a:rPr>
              <a:t>54,9%, </a:t>
            </a:r>
            <a:r>
              <a:rPr lang="ru-RU" sz="1100" b="1" dirty="0" smtClean="0">
                <a:latin typeface="+mj-lt"/>
              </a:rPr>
              <a:t>2020 год – на </a:t>
            </a:r>
            <a:r>
              <a:rPr lang="ru-RU" sz="1100" b="1" dirty="0" smtClean="0">
                <a:latin typeface="+mj-lt"/>
              </a:rPr>
              <a:t>2731,2 </a:t>
            </a:r>
            <a:r>
              <a:rPr lang="ru-RU" sz="1100" b="1" dirty="0" smtClean="0">
                <a:latin typeface="+mj-lt"/>
              </a:rPr>
              <a:t>тыс. рублей или на </a:t>
            </a:r>
            <a:r>
              <a:rPr lang="ru-RU" sz="1100" b="1" dirty="0" smtClean="0">
                <a:latin typeface="+mj-lt"/>
              </a:rPr>
              <a:t>48,9%.</a:t>
            </a:r>
            <a:endParaRPr lang="ru-RU" sz="1100" b="1" dirty="0" smtClean="0">
              <a:latin typeface="+mj-lt"/>
            </a:endParaRPr>
          </a:p>
          <a:p>
            <a:r>
              <a:rPr lang="ru-RU" sz="1100" b="1" dirty="0" smtClean="0">
                <a:latin typeface="+mj-lt"/>
              </a:rPr>
              <a:t>Несмотря на снижение доля межбюджетных трансфертов в структуре доходной части бюджета Новопокровского сельского поселения за 2018-2020 годы (2018 год – </a:t>
            </a:r>
            <a:r>
              <a:rPr lang="ru-RU" sz="1100" b="1" dirty="0" smtClean="0">
                <a:latin typeface="+mj-lt"/>
              </a:rPr>
              <a:t>85,3%, </a:t>
            </a:r>
            <a:r>
              <a:rPr lang="ru-RU" sz="1100" b="1" dirty="0" smtClean="0">
                <a:latin typeface="+mj-lt"/>
              </a:rPr>
              <a:t>2019 год – </a:t>
            </a:r>
            <a:r>
              <a:rPr lang="ru-RU" sz="1100" b="1" dirty="0" smtClean="0">
                <a:latin typeface="+mj-lt"/>
              </a:rPr>
              <a:t>76,9%, </a:t>
            </a:r>
            <a:r>
              <a:rPr lang="ru-RU" sz="1100" b="1" dirty="0" smtClean="0">
                <a:latin typeface="+mj-lt"/>
              </a:rPr>
              <a:t>2020 год – </a:t>
            </a:r>
            <a:r>
              <a:rPr lang="ru-RU" sz="1100" b="1" dirty="0" smtClean="0">
                <a:latin typeface="+mj-lt"/>
              </a:rPr>
              <a:t>77,9%) </a:t>
            </a:r>
            <a:r>
              <a:rPr lang="ru-RU" sz="1100" b="1" dirty="0" smtClean="0">
                <a:latin typeface="+mj-lt"/>
              </a:rPr>
              <a:t>остается достаточно высокой, что сохраняет большую зависимость от денежных средств, направляемых в виде межбюджетных трансфертов из бюджетов других уровней. </a:t>
            </a:r>
          </a:p>
          <a:p>
            <a:r>
              <a:rPr lang="ru-RU" sz="1100" b="1" dirty="0" smtClean="0">
                <a:latin typeface="+mj-lt"/>
              </a:rPr>
              <a:t>Плановые показатели по налоговым и неналоговым доходам в  2018 году по сравнению с ожидаемым исполнением бюджета за 2017 год собственные доходы снизятся на </a:t>
            </a:r>
            <a:r>
              <a:rPr lang="ru-RU" sz="1100" b="1" dirty="0" smtClean="0">
                <a:latin typeface="+mj-lt"/>
              </a:rPr>
              <a:t>39</a:t>
            </a:r>
            <a:r>
              <a:rPr lang="ru-RU" sz="1100" b="1" dirty="0" smtClean="0">
                <a:latin typeface="+mj-lt"/>
              </a:rPr>
              <a:t>,0 </a:t>
            </a:r>
            <a:r>
              <a:rPr lang="ru-RU" sz="1100" b="1" dirty="0" smtClean="0">
                <a:latin typeface="+mj-lt"/>
              </a:rPr>
              <a:t>тыс. рублей или на </a:t>
            </a:r>
            <a:r>
              <a:rPr lang="ru-RU" sz="1100" b="1" dirty="0" smtClean="0">
                <a:latin typeface="+mj-lt"/>
              </a:rPr>
              <a:t>5,3% </a:t>
            </a:r>
            <a:r>
              <a:rPr lang="ru-RU" sz="1100" b="1" dirty="0" smtClean="0">
                <a:latin typeface="+mj-lt"/>
              </a:rPr>
              <a:t>и возрастут в 2019-2020 годах на </a:t>
            </a:r>
            <a:r>
              <a:rPr lang="ru-RU" sz="1100" b="1" dirty="0" smtClean="0">
                <a:latin typeface="+mj-lt"/>
              </a:rPr>
              <a:t>18</a:t>
            </a:r>
            <a:r>
              <a:rPr lang="ru-RU" sz="1100" b="1" dirty="0" smtClean="0">
                <a:latin typeface="+mj-lt"/>
              </a:rPr>
              <a:t>,0 </a:t>
            </a:r>
            <a:r>
              <a:rPr lang="ru-RU" sz="1100" b="1" dirty="0" smtClean="0">
                <a:latin typeface="+mj-lt"/>
              </a:rPr>
              <a:t>тыс. рублей или </a:t>
            </a:r>
            <a:r>
              <a:rPr lang="ru-RU" sz="1100" b="1" dirty="0" smtClean="0">
                <a:latin typeface="+mj-lt"/>
              </a:rPr>
              <a:t>2,4%, 73 </a:t>
            </a:r>
            <a:r>
              <a:rPr lang="ru-RU" sz="1100" b="1" dirty="0" smtClean="0">
                <a:latin typeface="+mj-lt"/>
              </a:rPr>
              <a:t>тыс. рублей или </a:t>
            </a:r>
            <a:r>
              <a:rPr lang="ru-RU" sz="1100" b="1" dirty="0" smtClean="0">
                <a:latin typeface="+mj-lt"/>
              </a:rPr>
              <a:t> на 9,9%( </a:t>
            </a:r>
            <a:r>
              <a:rPr lang="ru-RU" sz="1100" b="1" dirty="0" smtClean="0">
                <a:latin typeface="+mj-lt"/>
              </a:rPr>
              <a:t>соответственно). </a:t>
            </a:r>
            <a:endParaRPr lang="ru-RU" sz="1100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214423"/>
          <a:ext cx="7791475" cy="563583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143272"/>
                <a:gridCol w="714379"/>
                <a:gridCol w="785818"/>
                <a:gridCol w="714380"/>
                <a:gridCol w="857256"/>
                <a:gridCol w="785818"/>
                <a:gridCol w="790552"/>
              </a:tblGrid>
              <a:tr h="383571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Наименование доходов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2018 год (прогноз)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2019 год (прогноз)</a:t>
                      </a:r>
                    </a:p>
                    <a:p>
                      <a:pPr algn="ctr"/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2020 год (прогноз)</a:t>
                      </a:r>
                    </a:p>
                    <a:p>
                      <a:pPr algn="ctr"/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6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+mj-lt"/>
                        </a:rPr>
                        <a:t>Сумма</a:t>
                      </a:r>
                    </a:p>
                    <a:p>
                      <a:pPr algn="ctr"/>
                      <a:r>
                        <a:rPr lang="ru-RU" sz="900" dirty="0" smtClean="0">
                          <a:latin typeface="+mj-lt"/>
                        </a:rPr>
                        <a:t>(тыс.руб.)</a:t>
                      </a:r>
                      <a:endParaRPr lang="ru-RU" sz="9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+mj-lt"/>
                        </a:rPr>
                        <a:t>Удельный вес</a:t>
                      </a:r>
                      <a:r>
                        <a:rPr lang="ru-RU" sz="900" baseline="0" dirty="0" smtClean="0">
                          <a:latin typeface="+mj-lt"/>
                        </a:rPr>
                        <a:t> (%)</a:t>
                      </a:r>
                      <a:endParaRPr lang="ru-RU" sz="9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Сумма</a:t>
                      </a:r>
                    </a:p>
                    <a:p>
                      <a:pPr algn="ctr"/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(тыс.руб.)</a:t>
                      </a:r>
                    </a:p>
                    <a:p>
                      <a:pPr algn="ctr"/>
                      <a:endParaRPr lang="ru-RU" sz="9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Удельный вес</a:t>
                      </a: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(%)</a:t>
                      </a:r>
                      <a:endParaRPr kumimoji="0" lang="ru-RU" sz="9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9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Сумма</a:t>
                      </a:r>
                    </a:p>
                    <a:p>
                      <a:pPr algn="ctr"/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(тыс.руб.)</a:t>
                      </a:r>
                    </a:p>
                    <a:p>
                      <a:pPr algn="ctr"/>
                      <a:endParaRPr lang="ru-RU" sz="9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Удельный вес</a:t>
                      </a: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(%)</a:t>
                      </a:r>
                      <a:endParaRPr kumimoji="0" lang="ru-RU" sz="9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900" dirty="0">
                        <a:latin typeface="+mj-lt"/>
                      </a:endParaRPr>
                    </a:p>
                  </a:txBody>
                  <a:tcPr/>
                </a:tc>
              </a:tr>
              <a:tr h="265549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НАЛОГОВЫЕ И НЕНАЛОГОВЫЕ ДОХОДЫ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700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14,7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757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23,1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812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23,5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265549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НАЛОГИ НА ПРИБЫЛЬ, ДОХОДЫ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1,5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2,3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76</a:t>
                      </a:r>
                      <a:endParaRPr lang="ru-RU" sz="120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2,1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383571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Налог на доходы физических лиц 	</a:t>
                      </a:r>
                    </a:p>
                    <a:p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1,5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2,3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2,1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1268733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227.1 и 228 Налогового кодекса Российской Федерации 	</a:t>
                      </a:r>
                    </a:p>
                    <a:p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1,5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2,3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2,1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678625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НАЛОГИ НА ТОВАРЫ (РАБОТЫ, УСЛУГИ), РЕАЛИЗУЕМЫЕ НА ТЕРРИТОРИИ РОССИЙСКОЙ ФЕДЕРАЦИИ </a:t>
                      </a:r>
                      <a:endParaRPr kumimoji="0" lang="ru-RU" sz="1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453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9,5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481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14,7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523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14,3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531098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453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9,5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481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14,7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523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14,3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1094315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Доходы от уплаты акцизов на дизельное топливо,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183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3,8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194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5,9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5,8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144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/>
              <a:t>Структура доходов бюджета Новопокровского сельского поселения в части налоговых и неналоговых доходов на 2018 год и плановый период 2019 и 2020 годов </a:t>
            </a:r>
            <a:endParaRPr lang="ru-RU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288742"/>
          <a:ext cx="7791476" cy="483236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887989"/>
                <a:gridCol w="890649"/>
                <a:gridCol w="816428"/>
                <a:gridCol w="890649"/>
                <a:gridCol w="816428"/>
                <a:gridCol w="816428"/>
                <a:gridCol w="672905"/>
              </a:tblGrid>
              <a:tr h="1539863"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>
                          <a:latin typeface="+mj-lt"/>
                        </a:rPr>
                        <a:t>Доходы от уплаты акцизов на моторные масла для дизельных и (или) карбюраторных (</a:t>
                      </a:r>
                      <a:r>
                        <a:rPr kumimoji="0" lang="ru-RU" sz="1000" kern="1200" baseline="0" dirty="0" err="1" smtClean="0">
                          <a:latin typeface="+mj-lt"/>
                        </a:rPr>
                        <a:t>инжекторных</a:t>
                      </a:r>
                      <a:r>
                        <a:rPr kumimoji="0" lang="ru-RU" sz="1000" kern="1200" baseline="0" dirty="0" smtClean="0">
                          <a:latin typeface="+mj-lt"/>
                        </a:rPr>
                        <a:t>) двигателей,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 </a:t>
                      </a:r>
                      <a:endParaRPr kumimoji="0" lang="ru-RU" sz="1800" b="1" kern="1200" baseline="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1219058"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>
                          <a:latin typeface="+mj-lt"/>
                        </a:rPr>
                        <a:t>Доходы от уплаты акцизов на автомобильный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306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6,4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325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9,9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353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9,6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1058655"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>
                          <a:latin typeface="+mj-lt"/>
                        </a:rPr>
                        <a:t>Доходы от уплаты акцизов на прямогонный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-38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-</a:t>
                      </a:r>
                      <a:r>
                        <a:rPr lang="ru-RU" sz="1200" dirty="0" smtClean="0">
                          <a:latin typeface="+mj-lt"/>
                        </a:rPr>
                        <a:t>40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-</a:t>
                      </a:r>
                      <a:r>
                        <a:rPr lang="ru-RU" sz="1200" dirty="0" smtClean="0">
                          <a:latin typeface="+mj-lt"/>
                        </a:rPr>
                        <a:t>43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292120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НАЛОГИ НА ИМУЩЕСТВО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173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3,6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199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6,1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210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5,7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379099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Налог на имущество физических лиц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0,5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1,2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858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Структура доходов бюджета Новопокровского сельского поселения в части налоговых и неналоговых доходов на 2018 год и плановый период 2019 и 2020 годов </a:t>
            </a:r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14414" y="1142983"/>
          <a:ext cx="7720038" cy="550072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935050"/>
                <a:gridCol w="882483"/>
                <a:gridCol w="882483"/>
                <a:gridCol w="808942"/>
                <a:gridCol w="735402"/>
                <a:gridCol w="735402"/>
                <a:gridCol w="740276"/>
              </a:tblGrid>
              <a:tr h="854087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сельских поселений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0,5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1,2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274528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Земельный налог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150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3,2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165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5,03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165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4,5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371121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Земельный налог с организаций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1,6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81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2,5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81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2,2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701572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Земельный налог с организаций, обладающих земельным участком, расположенным в границах сельских поселений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1,6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81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2,5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81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2,2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371121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Земельный налог с физических лиц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1,6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84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2,6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84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2,3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701572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Земельный налог с физических, обладающих земельным участком, расположенным в границах сельских поселений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1,6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84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2,6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84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2,3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366038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ГОСУДАРСТВЕННАЯ ПОШЛИНА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701572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Государственная пошлина за совершение нотариальных действий (за исключением действий, совершаемых консульскими учреждениями Российской Федерации)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1159118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Государственная пошлина за совершение нотариальных действий должностными лицами органов местного самоуправления, уполномоченными в соответствии с законодательными актами Российской Федерации на совершение нотариальных действий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Структура доходов бюджета Новопокровского сельского поселения в части налоговых и неналоговых доходов на 2018 год и плановый период 2019 и 2020 годов </a:t>
            </a:r>
            <a:endParaRPr lang="ru-R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14414" y="1142985"/>
          <a:ext cx="7720038" cy="3041337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935050"/>
                <a:gridCol w="956023"/>
                <a:gridCol w="882483"/>
                <a:gridCol w="808943"/>
                <a:gridCol w="735402"/>
                <a:gridCol w="735402"/>
                <a:gridCol w="666735"/>
              </a:tblGrid>
              <a:tr h="365380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БЕЗВОЗМЕЗДНЫЕ ПОСТУПЛЕНИЯ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4059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85,3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2523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76,9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2857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77,9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42005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+mj-lt"/>
                        </a:rPr>
                        <a:t>Дотации на выравнивание бюджетной обеспеченности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2054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43,2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1287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39,2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1314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35,8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69071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+mj-lt"/>
                        </a:rPr>
                        <a:t>Субвенции бюджетам сельских поселений на осуществление первичного воинского учета на </a:t>
                      </a:r>
                      <a:r>
                        <a:rPr lang="ru-RU" sz="1000" baseline="0" dirty="0" smtClean="0">
                          <a:latin typeface="+mj-lt"/>
                        </a:rPr>
                        <a:t> территориях, где отсутствуют военные комиссариаты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65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1,4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66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2,01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68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1,9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99103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+mj-lt"/>
                        </a:rPr>
                        <a:t>Межбюджетные трансферты, передаваемые</a:t>
                      </a:r>
                      <a:r>
                        <a:rPr lang="ru-RU" sz="1000" baseline="0" dirty="0" smtClean="0">
                          <a:latin typeface="+mj-lt"/>
                        </a:rPr>
                        <a:t> бюджетам сельских поселений из бюджетов муниципальных районов на осуществлении части полномочий по решению вопросов местного значения в соответствии с заключенными соглашениями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1940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40,8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1170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35,7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1475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40,2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390406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ВСЕГО ДОХОДОВ БЮДЖЕТА СЕЛЬСКОГО ПОСЕЛЕНИЯ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+mj-lt"/>
                        </a:rPr>
                        <a:t>4759</a:t>
                      </a:r>
                      <a:endParaRPr lang="ru-RU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+mj-lt"/>
                        </a:rPr>
                        <a:t>100</a:t>
                      </a:r>
                      <a:endParaRPr lang="ru-RU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+mj-lt"/>
                        </a:rPr>
                        <a:t>3280</a:t>
                      </a:r>
                      <a:endParaRPr lang="ru-RU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+mj-lt"/>
                        </a:rPr>
                        <a:t>100</a:t>
                      </a:r>
                      <a:endParaRPr lang="ru-RU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+mj-lt"/>
                        </a:rPr>
                        <a:t>3669</a:t>
                      </a:r>
                      <a:endParaRPr lang="ru-RU" sz="12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+mj-lt"/>
                        </a:rPr>
                        <a:t>100</a:t>
                      </a:r>
                      <a:endParaRPr lang="ru-RU" sz="12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429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/>
              <a:t>Структура доходов бюджета Новопокровского сельского поселения в части налоговых и неналоговых доходов на 2018 год и плановый период 2019 и 2020 годов </a:t>
            </a:r>
            <a:endParaRPr lang="ru-RU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571612"/>
            <a:ext cx="7647836" cy="4676788"/>
          </a:xfrm>
        </p:spPr>
        <p:txBody>
          <a:bodyPr>
            <a:normAutofit fontScale="925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    	</a:t>
            </a:r>
            <a:r>
              <a:rPr lang="ru-RU" b="1" dirty="0" smtClean="0">
                <a:latin typeface="+mj-lt"/>
              </a:rPr>
              <a:t>Основную долю налоговых доходов в общем объеме структуры доходов бюджета Новопокровского сельского поселения в 2018 - 2020 годах составят доходы от уплаты акцизов по подакцизным товарам (2018 </a:t>
            </a:r>
            <a:r>
              <a:rPr lang="ru-RU" b="1" dirty="0" smtClean="0">
                <a:latin typeface="+mj-lt"/>
              </a:rPr>
              <a:t>г-9,5%, 2019г-14,7%, 2020г-14,3% </a:t>
            </a:r>
            <a:r>
              <a:rPr lang="ru-RU" b="1" dirty="0" smtClean="0">
                <a:latin typeface="+mj-lt"/>
              </a:rPr>
              <a:t>), налоги на имущество (2018г – </a:t>
            </a:r>
            <a:r>
              <a:rPr lang="ru-RU" b="1" dirty="0" smtClean="0">
                <a:latin typeface="+mj-lt"/>
              </a:rPr>
              <a:t>3,6</a:t>
            </a:r>
            <a:r>
              <a:rPr lang="ru-RU" b="1" dirty="0" smtClean="0">
                <a:latin typeface="+mj-lt"/>
              </a:rPr>
              <a:t>%, </a:t>
            </a:r>
            <a:r>
              <a:rPr lang="ru-RU" b="1" dirty="0" smtClean="0">
                <a:latin typeface="+mj-lt"/>
              </a:rPr>
              <a:t> 2019г </a:t>
            </a:r>
            <a:r>
              <a:rPr lang="ru-RU" b="1" dirty="0" smtClean="0">
                <a:latin typeface="+mj-lt"/>
              </a:rPr>
              <a:t>– </a:t>
            </a:r>
            <a:r>
              <a:rPr lang="ru-RU" b="1" dirty="0" smtClean="0">
                <a:latin typeface="+mj-lt"/>
              </a:rPr>
              <a:t>6,1%, </a:t>
            </a:r>
            <a:r>
              <a:rPr lang="ru-RU" b="1" dirty="0" smtClean="0">
                <a:latin typeface="+mj-lt"/>
              </a:rPr>
              <a:t>2020г – </a:t>
            </a:r>
            <a:r>
              <a:rPr lang="ru-RU" b="1" dirty="0" smtClean="0">
                <a:latin typeface="+mj-lt"/>
              </a:rPr>
              <a:t>5,7%), </a:t>
            </a:r>
            <a:r>
              <a:rPr lang="ru-RU" b="1" dirty="0" smtClean="0">
                <a:latin typeface="+mj-lt"/>
              </a:rPr>
              <a:t>налоги на прибыль (2018г – </a:t>
            </a:r>
            <a:r>
              <a:rPr lang="ru-RU" b="1" dirty="0" smtClean="0">
                <a:latin typeface="+mj-lt"/>
              </a:rPr>
              <a:t>1,5%, </a:t>
            </a:r>
            <a:r>
              <a:rPr lang="ru-RU" b="1" dirty="0" smtClean="0">
                <a:latin typeface="+mj-lt"/>
              </a:rPr>
              <a:t>2019г </a:t>
            </a:r>
            <a:r>
              <a:rPr lang="ru-RU" b="1" dirty="0" smtClean="0">
                <a:latin typeface="+mj-lt"/>
              </a:rPr>
              <a:t>–2,3%, </a:t>
            </a:r>
            <a:r>
              <a:rPr lang="ru-RU" b="1" dirty="0" smtClean="0">
                <a:latin typeface="+mj-lt"/>
              </a:rPr>
              <a:t>2020г – </a:t>
            </a:r>
            <a:r>
              <a:rPr lang="ru-RU" b="1" dirty="0" smtClean="0">
                <a:latin typeface="+mj-lt"/>
              </a:rPr>
              <a:t>2,1% </a:t>
            </a:r>
            <a:r>
              <a:rPr lang="ru-RU" b="1" dirty="0" smtClean="0">
                <a:latin typeface="+mj-lt"/>
              </a:rPr>
              <a:t>). </a:t>
            </a:r>
          </a:p>
          <a:p>
            <a:pPr>
              <a:buNone/>
            </a:pPr>
            <a:r>
              <a:rPr lang="ru-RU" b="1" dirty="0" smtClean="0">
                <a:latin typeface="+mj-lt"/>
              </a:rPr>
              <a:t>		</a:t>
            </a:r>
            <a:endParaRPr lang="ru-RU" dirty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/>
              <a:t>Структура доходов бюджета Новопокровского сельского поселения в части налоговых и неналоговых доходов на 2018 год и плановый период 2019 и 2020 годов </a:t>
            </a:r>
            <a:endParaRPr lang="ru-RU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14416" y="1071547"/>
          <a:ext cx="7720036" cy="50606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67349"/>
                <a:gridCol w="735402"/>
                <a:gridCol w="808942"/>
                <a:gridCol w="808942"/>
                <a:gridCol w="808942"/>
                <a:gridCol w="661862"/>
                <a:gridCol w="661862"/>
                <a:gridCol w="666735"/>
              </a:tblGrid>
              <a:tr h="534865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Наименование доходов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+mj-lt"/>
                        </a:rPr>
                        <a:t>2017 год (оценка)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2018 год (прогноз)</a:t>
                      </a:r>
                    </a:p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2019 год (прогноз)</a:t>
                      </a:r>
                    </a:p>
                    <a:p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2020 год (прогноз)</a:t>
                      </a:r>
                    </a:p>
                    <a:p>
                      <a:endParaRPr lang="ru-RU" sz="10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Темп роста (снижения)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 (%)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8058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сумма </a:t>
                      </a:r>
                    </a:p>
                    <a:p>
                      <a:pPr algn="ctr"/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(тыс. руб.)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сумма </a:t>
                      </a:r>
                    </a:p>
                    <a:p>
                      <a:pPr algn="ctr"/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(тыс. руб.)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сумма </a:t>
                      </a:r>
                    </a:p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(тыс. руб.)</a:t>
                      </a:r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сумма </a:t>
                      </a:r>
                    </a:p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(тыс. руб.) </a:t>
                      </a:r>
                    </a:p>
                    <a:p>
                      <a:pPr algn="ctr"/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2018 год к </a:t>
                      </a:r>
                    </a:p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2017 году 	</a:t>
                      </a:r>
                    </a:p>
                    <a:p>
                      <a:pPr algn="ctr"/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2019 год к </a:t>
                      </a:r>
                    </a:p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2018 году 	</a:t>
                      </a:r>
                    </a:p>
                    <a:p>
                      <a:pPr algn="ctr"/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2020 год к </a:t>
                      </a:r>
                    </a:p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2019 году </a:t>
                      </a:r>
                    </a:p>
                  </a:txBody>
                  <a:tcPr/>
                </a:tc>
              </a:tr>
              <a:tr h="386292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НАЛОГОВЫЕ ДОХОДЫ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720,0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700,0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757,0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812,0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97,2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108,1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107,3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267433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Налог на доходы физических лиц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73,0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72,0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74,0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76,0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98,6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102,8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102,7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534865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Акцизы по подакцизным товарам (продукции), производимым на территории Российской Федерации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445,0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453,0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481,0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523,0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101,8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106,2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108,7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372309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Налог на имущество физических лиц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11,0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23,0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34,0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45,0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209,1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147,8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132,4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253932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Земельный налог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171,0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150,0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165,0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165,0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87,7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110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100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265364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Государственная пошлина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200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150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100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295132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НЕНАЛОГОВЫЕ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19,0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410292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Доходы от использования имущества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19,0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237178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БЕЗВОЗМЕЗДНЫЕ ПОСТУПЛЕНИЯ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5588,2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4059,0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2523,0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2857,0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72,6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62,2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113,2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386292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ВСЕГО ДОХОДОВ БЮДЖЕТА СЕЛЬСКОГО ПОСЕЛЕНИЯ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6327,2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4759,0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3280,0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3669,0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75,2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68,9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111,9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144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Темпы роста (снижения) доходов в структуре налоговых и неналоговых доходов </a:t>
            </a:r>
            <a:endParaRPr lang="ru-RU" sz="27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b="1" dirty="0" smtClean="0">
                <a:latin typeface="+mj-lt"/>
              </a:rPr>
              <a:t>		В целях обеспечения сбалансированности бюджета Новопокровского сельского поселения на 2018 год предусмотрены безвозмездные поступления в объеме </a:t>
            </a:r>
            <a:r>
              <a:rPr lang="ru-RU" b="1" dirty="0" smtClean="0">
                <a:latin typeface="+mj-lt"/>
              </a:rPr>
              <a:t>4059,0 </a:t>
            </a:r>
            <a:r>
              <a:rPr lang="ru-RU" b="1" dirty="0" smtClean="0">
                <a:latin typeface="+mj-lt"/>
              </a:rPr>
              <a:t>тыс. рублей, что на </a:t>
            </a:r>
            <a:r>
              <a:rPr lang="ru-RU" b="1" dirty="0" smtClean="0">
                <a:latin typeface="+mj-lt"/>
              </a:rPr>
              <a:t>1529,2 </a:t>
            </a:r>
            <a:r>
              <a:rPr lang="ru-RU" b="1" dirty="0" smtClean="0">
                <a:latin typeface="+mj-lt"/>
              </a:rPr>
              <a:t>тыс. рублей, или на </a:t>
            </a:r>
            <a:r>
              <a:rPr lang="ru-RU" b="1" dirty="0" smtClean="0">
                <a:latin typeface="+mj-lt"/>
              </a:rPr>
              <a:t>27,4% </a:t>
            </a:r>
            <a:r>
              <a:rPr lang="ru-RU" b="1" dirty="0" smtClean="0">
                <a:latin typeface="+mj-lt"/>
              </a:rPr>
              <a:t>меньше, чем предусмотренного в 2017 году. </a:t>
            </a:r>
          </a:p>
          <a:p>
            <a:pPr>
              <a:buNone/>
            </a:pPr>
            <a:r>
              <a:rPr lang="ru-RU" b="1" dirty="0" smtClean="0">
                <a:latin typeface="+mj-lt"/>
              </a:rPr>
              <a:t>		Тенденция снижения объема безвозмездных поступлений наблюдается в 2019 и 2020 годах. По отношению к 2017 году в 2019 году объем межбюджетных трансфертов уменьшится на </a:t>
            </a:r>
            <a:r>
              <a:rPr lang="ru-RU" b="1" dirty="0" smtClean="0">
                <a:latin typeface="+mj-lt"/>
              </a:rPr>
              <a:t>3065,2 </a:t>
            </a:r>
            <a:r>
              <a:rPr lang="ru-RU" b="1" dirty="0" smtClean="0">
                <a:latin typeface="+mj-lt"/>
              </a:rPr>
              <a:t>тыс. рублей или на </a:t>
            </a:r>
            <a:r>
              <a:rPr lang="ru-RU" b="1" dirty="0" smtClean="0">
                <a:latin typeface="+mj-lt"/>
              </a:rPr>
              <a:t>54,9%, </a:t>
            </a:r>
            <a:r>
              <a:rPr lang="ru-RU" b="1" dirty="0" smtClean="0">
                <a:latin typeface="+mj-lt"/>
              </a:rPr>
              <a:t>в 2020 году на  </a:t>
            </a:r>
            <a:r>
              <a:rPr lang="ru-RU" b="1" dirty="0" smtClean="0">
                <a:latin typeface="+mj-lt"/>
              </a:rPr>
              <a:t>2731,2тыс</a:t>
            </a:r>
            <a:r>
              <a:rPr lang="ru-RU" b="1" dirty="0" smtClean="0">
                <a:latin typeface="+mj-lt"/>
              </a:rPr>
              <a:t>. рублей или на </a:t>
            </a:r>
            <a:r>
              <a:rPr lang="ru-RU" b="1" dirty="0" smtClean="0">
                <a:latin typeface="+mj-lt"/>
              </a:rPr>
              <a:t>48,9%. </a:t>
            </a:r>
            <a:endParaRPr lang="ru-RU" dirty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b="1" dirty="0" smtClean="0"/>
              <a:t>Безвозмездные поступления </a:t>
            </a:r>
            <a:endParaRPr lang="ru-RU" sz="27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3000" b="1" dirty="0" smtClean="0">
                <a:latin typeface="+mj-lt"/>
              </a:rPr>
              <a:t>В состав муниципального образования «Новопокровское сельское поселение» входят следующие населенные пункты: </a:t>
            </a:r>
          </a:p>
          <a:p>
            <a:r>
              <a:rPr lang="en-US" sz="3000" b="1" i="1" dirty="0" smtClean="0">
                <a:latin typeface="+mj-lt"/>
              </a:rPr>
              <a:t>1. </a:t>
            </a:r>
            <a:r>
              <a:rPr lang="ru-RU" sz="3000" b="1" i="1" dirty="0" smtClean="0">
                <a:latin typeface="+mj-lt"/>
              </a:rPr>
              <a:t>село Новопокровка </a:t>
            </a:r>
          </a:p>
          <a:p>
            <a:r>
              <a:rPr lang="en-US" sz="3000" b="1" i="1" dirty="0" smtClean="0">
                <a:latin typeface="+mj-lt"/>
              </a:rPr>
              <a:t>2. </a:t>
            </a:r>
            <a:r>
              <a:rPr lang="ru-RU" sz="3000" b="1" i="1" dirty="0" smtClean="0">
                <a:latin typeface="+mj-lt"/>
              </a:rPr>
              <a:t>село </a:t>
            </a:r>
            <a:r>
              <a:rPr lang="ru-RU" sz="3000" b="1" i="1" dirty="0" err="1" smtClean="0">
                <a:latin typeface="+mj-lt"/>
              </a:rPr>
              <a:t>Малопичугино</a:t>
            </a:r>
            <a:r>
              <a:rPr lang="ru-RU" sz="3000" b="1" i="1" dirty="0" smtClean="0">
                <a:latin typeface="+mj-lt"/>
              </a:rPr>
              <a:t> </a:t>
            </a:r>
          </a:p>
          <a:p>
            <a:r>
              <a:rPr lang="en-US" sz="3000" b="1" i="1" dirty="0" smtClean="0">
                <a:latin typeface="+mj-lt"/>
              </a:rPr>
              <a:t>3. </a:t>
            </a:r>
            <a:r>
              <a:rPr lang="ru-RU" sz="3000" b="1" i="1" dirty="0" smtClean="0">
                <a:latin typeface="+mj-lt"/>
              </a:rPr>
              <a:t>село Большая Покровка </a:t>
            </a:r>
          </a:p>
          <a:p>
            <a:r>
              <a:rPr lang="en-US" sz="3000" b="1" i="1" dirty="0" smtClean="0">
                <a:latin typeface="+mj-lt"/>
              </a:rPr>
              <a:t>4. </a:t>
            </a:r>
            <a:r>
              <a:rPr lang="ru-RU" sz="3000" b="1" i="1" dirty="0" smtClean="0">
                <a:latin typeface="+mj-lt"/>
              </a:rPr>
              <a:t>деревня Алексеевка </a:t>
            </a:r>
          </a:p>
          <a:p>
            <a:r>
              <a:rPr lang="en-US" sz="3000" b="1" i="1" dirty="0" smtClean="0">
                <a:latin typeface="+mj-lt"/>
              </a:rPr>
              <a:t>5. </a:t>
            </a:r>
            <a:r>
              <a:rPr lang="ru-RU" sz="3000" b="1" i="1" dirty="0" smtClean="0">
                <a:latin typeface="+mj-lt"/>
              </a:rPr>
              <a:t>деревня </a:t>
            </a:r>
            <a:r>
              <a:rPr lang="ru-RU" sz="3000" b="1" i="1" dirty="0" err="1" smtClean="0">
                <a:latin typeface="+mj-lt"/>
              </a:rPr>
              <a:t>Сертинка</a:t>
            </a:r>
            <a:r>
              <a:rPr lang="ru-RU" sz="3000" b="1" i="1" dirty="0" smtClean="0">
                <a:latin typeface="+mj-lt"/>
              </a:rPr>
              <a:t>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Административно- территориальная характеристика </a:t>
            </a:r>
            <a:endParaRPr lang="ru-RU" sz="27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000108"/>
            <a:ext cx="7498080" cy="524829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  </a:t>
            </a:r>
            <a:r>
              <a:rPr lang="ru-RU" sz="1600" b="1" dirty="0" smtClean="0">
                <a:solidFill>
                  <a:srgbClr val="0070C0"/>
                </a:solidFill>
                <a:latin typeface="+mj-lt"/>
              </a:rPr>
              <a:t>Структура объёма межбюджетных трансфертов на 2018 - 2020 годы (тыс.руб.) </a:t>
            </a:r>
          </a:p>
          <a:p>
            <a:pPr algn="ctr">
              <a:buNone/>
            </a:pPr>
            <a:endParaRPr lang="ru-RU" sz="1600" dirty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Безвозмездные поступления </a:t>
            </a:r>
            <a:endParaRPr lang="ru-RU" sz="24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524000" y="1928802"/>
          <a:ext cx="7262842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1600" b="1" dirty="0" smtClean="0">
                <a:solidFill>
                  <a:srgbClr val="0070C0"/>
                </a:solidFill>
                <a:latin typeface="+mj-lt"/>
              </a:rPr>
              <a:t>Структура распределения межбюджетных трансфертов по формам их представления в 2018-2020 годах </a:t>
            </a:r>
            <a:endParaRPr lang="ru-RU" sz="16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 smtClean="0"/>
              <a:t>Безвозмездные поступления </a:t>
            </a:r>
            <a:endParaRPr lang="ru-RU" sz="27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428728" y="2571744"/>
          <a:ext cx="3429024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5286380" y="2500306"/>
          <a:ext cx="3500462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sz="2800" b="1" dirty="0" smtClean="0">
                <a:latin typeface="+mj-lt"/>
              </a:rPr>
              <a:t>		В соответствии с Положением о бюджетном процессе устанавливается распределение бюджетных ассигнований бюджета Новопокровского сельского поселения по целевым статьям, (муниципальным программам и </a:t>
            </a:r>
            <a:r>
              <a:rPr lang="ru-RU" sz="2800" b="1" dirty="0" err="1" smtClean="0">
                <a:latin typeface="+mj-lt"/>
              </a:rPr>
              <a:t>непрограммным</a:t>
            </a:r>
            <a:r>
              <a:rPr lang="ru-RU" sz="2800" b="1" dirty="0" smtClean="0">
                <a:latin typeface="+mj-lt"/>
              </a:rPr>
              <a:t> направлениям деятельности), группам и подгруппам видов расходов, по разделам и подразделам классификации расходов бюджета на 2018 год и плановый период 2019 и 2020 годов. </a:t>
            </a:r>
            <a:endParaRPr lang="ru-RU" sz="2800" dirty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b="1" dirty="0" smtClean="0"/>
              <a:t>Расходы бюджета поселения </a:t>
            </a:r>
            <a:endParaRPr lang="ru-RU" sz="27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642918"/>
            <a:ext cx="7498080" cy="5605482"/>
          </a:xfrm>
        </p:spPr>
        <p:txBody>
          <a:bodyPr/>
          <a:lstStyle/>
          <a:p>
            <a:pPr algn="ctr">
              <a:buNone/>
            </a:pPr>
            <a:r>
              <a:rPr lang="ru-RU" sz="1600" b="1" dirty="0" smtClean="0">
                <a:solidFill>
                  <a:schemeClr val="accent3"/>
                </a:solidFill>
                <a:latin typeface="+mj-lt"/>
              </a:rPr>
              <a:t>Структура и динамика расходов бюджета Новопокровского сельского поселения </a:t>
            </a:r>
            <a:endParaRPr lang="ru-RU" sz="16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714356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 smtClean="0"/>
              <a:t>Расходы бюджета поселения </a:t>
            </a:r>
            <a:endParaRPr lang="ru-RU" sz="27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5" y="1428737"/>
          <a:ext cx="8143931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862"/>
                <a:gridCol w="613839"/>
                <a:gridCol w="642942"/>
                <a:gridCol w="785818"/>
                <a:gridCol w="642942"/>
                <a:gridCol w="785818"/>
                <a:gridCol w="500066"/>
                <a:gridCol w="785818"/>
                <a:gridCol w="642942"/>
                <a:gridCol w="714380"/>
                <a:gridCol w="571504"/>
              </a:tblGrid>
              <a:tr h="545753">
                <a:tc rowSpan="2">
                  <a:txBody>
                    <a:bodyPr/>
                    <a:lstStyle/>
                    <a:p>
                      <a:pPr algn="l"/>
                      <a:endParaRPr lang="ru-RU" sz="1200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r>
                        <a:rPr lang="ru-RU" sz="900" b="1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Наименование расходов 	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2017 год (оценка) 	</a:t>
                      </a:r>
                    </a:p>
                    <a:p>
                      <a:pPr algn="l"/>
                      <a:endParaRPr lang="ru-RU" sz="1000" b="1" baseline="0" dirty="0" smtClean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sz="900" b="1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2018 год (прогноз) 	</a:t>
                      </a:r>
                    </a:p>
                    <a:p>
                      <a:pPr algn="l"/>
                      <a:endParaRPr lang="ru-RU" sz="1000" b="1" baseline="0" dirty="0" smtClean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sz="900" b="1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2018 год к </a:t>
                      </a:r>
                    </a:p>
                    <a:p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2017 году 	</a:t>
                      </a:r>
                    </a:p>
                    <a:p>
                      <a:pPr algn="l"/>
                      <a:endParaRPr lang="ru-RU" sz="1000" b="1" baseline="0" dirty="0" smtClean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sz="900" b="1" baseline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2019 год (прогноз )	</a:t>
                      </a:r>
                    </a:p>
                    <a:p>
                      <a:pPr algn="l"/>
                      <a:endParaRPr lang="ru-RU" sz="1000" b="1" baseline="0" dirty="0" smtClean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2020 год (прогноз )	</a:t>
                      </a:r>
                    </a:p>
                    <a:p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4895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сумма (тыс. руб.)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уд. вес (%)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сумма (тыс. руб.)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уд. вес (%) 	</a:t>
                      </a:r>
                    </a:p>
                    <a:p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сумма (тыс. руб.)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уд. вес (%) 	</a:t>
                      </a:r>
                    </a:p>
                    <a:p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сумма (тыс. руб.) 	</a:t>
                      </a:r>
                    </a:p>
                    <a:p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уд. вес (%) 	</a:t>
                      </a:r>
                    </a:p>
                    <a:p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сумма (тыс. руб.)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уд. вес (%) 	</a:t>
                      </a:r>
                    </a:p>
                    <a:p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</a:tr>
              <a:tr h="424474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Расходы, всего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+mj-lt"/>
                        </a:rPr>
                        <a:t>6327,2</a:t>
                      </a:r>
                      <a:endParaRPr lang="ru-RU" sz="11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+mj-lt"/>
                        </a:rPr>
                        <a:t>100,0</a:t>
                      </a:r>
                      <a:endParaRPr lang="ru-RU" sz="11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+mj-lt"/>
                        </a:rPr>
                        <a:t>4759,0</a:t>
                      </a:r>
                      <a:endParaRPr lang="ru-RU" sz="11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+mj-lt"/>
                        </a:rPr>
                        <a:t>100,0</a:t>
                      </a:r>
                      <a:endParaRPr lang="ru-RU" sz="11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+mj-lt"/>
                        </a:rPr>
                        <a:t>-</a:t>
                      </a:r>
                      <a:r>
                        <a:rPr lang="ru-RU" sz="1100" b="1" dirty="0" smtClean="0">
                          <a:latin typeface="+mj-lt"/>
                        </a:rPr>
                        <a:t>1568,2</a:t>
                      </a:r>
                      <a:endParaRPr lang="ru-RU" sz="11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+mj-lt"/>
                        </a:rPr>
                        <a:t>75,2</a:t>
                      </a:r>
                      <a:endParaRPr lang="ru-RU" sz="11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+mj-lt"/>
                        </a:rPr>
                        <a:t>3280,0</a:t>
                      </a:r>
                      <a:endParaRPr lang="ru-RU" sz="11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+mj-lt"/>
                        </a:rPr>
                        <a:t>100,0</a:t>
                      </a:r>
                      <a:endParaRPr lang="ru-RU" sz="11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+mj-lt"/>
                        </a:rPr>
                        <a:t>3669,0</a:t>
                      </a:r>
                      <a:endParaRPr lang="ru-RU" sz="11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+mj-lt"/>
                        </a:rPr>
                        <a:t>100,0</a:t>
                      </a:r>
                      <a:endParaRPr lang="ru-RU" sz="1100" b="1" dirty="0">
                        <a:latin typeface="+mj-lt"/>
                      </a:endParaRPr>
                    </a:p>
                  </a:txBody>
                  <a:tcPr/>
                </a:tc>
              </a:tr>
              <a:tr h="394155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Общегосударственные вопросы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1858,1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29,4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1749,0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36,8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-109,1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5,9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1493,0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45,5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1493,0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40,7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</a:tr>
              <a:tr h="394155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Национальная оборона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60,0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0,9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65,0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1,4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5,0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8,3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66,0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2,01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68,0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1,04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</a:tr>
              <a:tr h="697351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Национальная безопасность и правоохранительная деятельность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104,1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1,6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80,0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1,7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-24,1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1,3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</a:tr>
              <a:tr h="424474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Национальная экономика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1504,1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23,7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914,0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19,2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-</a:t>
                      </a:r>
                      <a:r>
                        <a:rPr lang="ru-RU" sz="1100" dirty="0" smtClean="0">
                          <a:latin typeface="+mj-lt"/>
                        </a:rPr>
                        <a:t>590,1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39,2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900,0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27,4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956,0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26,1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</a:tr>
              <a:tr h="545753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Жилищно-коммунальное хозяйство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2795,8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44,2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1946,0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40,9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-849,8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30,4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751,0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22,9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1042,0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28,4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</a:tr>
              <a:tr h="394155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Культура и кинематография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5,0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5,0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0,1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</a:tr>
              <a:tr h="545753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Условно-утвержденные расходы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70,0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2,1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110,0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j-lt"/>
                        </a:rPr>
                        <a:t>3,0</a:t>
                      </a:r>
                      <a:endParaRPr lang="ru-RU" sz="11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85794"/>
            <a:ext cx="7498080" cy="5462606"/>
          </a:xfrm>
        </p:spPr>
        <p:txBody>
          <a:bodyPr/>
          <a:lstStyle/>
          <a:p>
            <a:pPr algn="ctr">
              <a:buNone/>
            </a:pPr>
            <a:r>
              <a:rPr lang="ru-RU" sz="1600" b="1" dirty="0" smtClean="0">
                <a:solidFill>
                  <a:srgbClr val="7030A0"/>
                </a:solidFill>
                <a:latin typeface="+mj-lt"/>
              </a:rPr>
              <a:t>удельный вес расходов бюджета Новопокровского сельского поселения на 2018 год и плановый период 2019 и 2020 годов (%) </a:t>
            </a:r>
            <a:endParaRPr lang="ru-RU" sz="1600" dirty="0" smtClean="0">
              <a:solidFill>
                <a:srgbClr val="7030A0"/>
              </a:solidFill>
              <a:latin typeface="+mj-lt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Расходы бюджета поселения </a:t>
            </a:r>
            <a:endParaRPr lang="ru-RU" sz="24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071538" y="1428736"/>
          <a:ext cx="2643206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3643306" y="1285860"/>
          <a:ext cx="2643206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6357950" y="1357298"/>
          <a:ext cx="2571768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85794"/>
            <a:ext cx="7498080" cy="5462606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3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удельный вес расходов бюджета Новопокровского сельского поселения </a:t>
            </a:r>
          </a:p>
          <a:p>
            <a:pPr algn="ctr">
              <a:buNone/>
            </a:pPr>
            <a:r>
              <a:rPr lang="ru-RU" sz="3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на 2018 год и плановый период 2019 и 2020 годов</a:t>
            </a:r>
          </a:p>
          <a:p>
            <a:pPr algn="ctr">
              <a:buNone/>
            </a:pPr>
            <a:endParaRPr lang="ru-RU" sz="3400" b="1" dirty="0" smtClean="0">
              <a:latin typeface="+mj-lt"/>
            </a:endParaRPr>
          </a:p>
          <a:p>
            <a:pPr algn="ctr">
              <a:buNone/>
            </a:pPr>
            <a:r>
              <a:rPr lang="ru-RU" sz="3400" b="1" dirty="0" smtClean="0">
                <a:latin typeface="+mj-lt"/>
              </a:rPr>
              <a:t> </a:t>
            </a:r>
          </a:p>
          <a:p>
            <a:pPr>
              <a:buNone/>
            </a:pPr>
            <a:r>
              <a:rPr lang="ru-RU" b="1" dirty="0" smtClean="0">
                <a:latin typeface="+mj-lt"/>
              </a:rPr>
              <a:t>		</a:t>
            </a:r>
            <a:r>
              <a:rPr lang="ru-RU" sz="3500" b="1" dirty="0" smtClean="0">
                <a:latin typeface="+mj-lt"/>
              </a:rPr>
              <a:t>Наибольший удельный вес в структуре расходов бюджета Новопокровского сельского поселения составят расходы по разделу «Жилищно-коммунальное хозяйство» в 2018 году </a:t>
            </a:r>
            <a:r>
              <a:rPr lang="ru-RU" sz="3500" b="1" dirty="0" smtClean="0">
                <a:latin typeface="+mj-lt"/>
              </a:rPr>
              <a:t>1946,0 </a:t>
            </a:r>
            <a:r>
              <a:rPr lang="ru-RU" sz="3500" b="1" dirty="0" smtClean="0">
                <a:latin typeface="+mj-lt"/>
              </a:rPr>
              <a:t>тыс. рублей или </a:t>
            </a:r>
            <a:r>
              <a:rPr lang="ru-RU" sz="3500" b="1" dirty="0" smtClean="0">
                <a:latin typeface="+mj-lt"/>
              </a:rPr>
              <a:t>40,9%, </a:t>
            </a:r>
            <a:r>
              <a:rPr lang="ru-RU" sz="3500" b="1" dirty="0" smtClean="0">
                <a:latin typeface="+mj-lt"/>
              </a:rPr>
              <a:t>в 2019 году - 751,0 тыс. рублей или </a:t>
            </a:r>
            <a:r>
              <a:rPr lang="ru-RU" sz="3500" b="1" dirty="0" smtClean="0">
                <a:latin typeface="+mj-lt"/>
              </a:rPr>
              <a:t>22,9%, </a:t>
            </a:r>
            <a:r>
              <a:rPr lang="ru-RU" sz="3500" b="1" dirty="0" smtClean="0">
                <a:latin typeface="+mj-lt"/>
              </a:rPr>
              <a:t>в 2020 году – 1042,0 тыс. рублей или </a:t>
            </a:r>
            <a:r>
              <a:rPr lang="ru-RU" sz="3500" b="1" dirty="0" smtClean="0">
                <a:latin typeface="+mj-lt"/>
              </a:rPr>
              <a:t>28,4%. </a:t>
            </a:r>
            <a:endParaRPr lang="ru-RU" sz="3500" b="1" dirty="0" smtClean="0">
              <a:latin typeface="+mj-lt"/>
            </a:endParaRPr>
          </a:p>
          <a:p>
            <a:pPr>
              <a:buNone/>
            </a:pPr>
            <a:r>
              <a:rPr lang="ru-RU" sz="3500" b="1" dirty="0" smtClean="0">
                <a:latin typeface="+mj-lt"/>
              </a:rPr>
              <a:t>		Вторым по значимости в структуре расходов бюджета сельского поселения на 2018 год и плановый период 2019 и 2020 годов являются расходы по разделу «Национальная экономика»: составляющие в 2018 году </a:t>
            </a:r>
            <a:r>
              <a:rPr lang="ru-RU" sz="3500" b="1" dirty="0" smtClean="0">
                <a:latin typeface="+mj-lt"/>
              </a:rPr>
              <a:t>19,2% </a:t>
            </a:r>
            <a:r>
              <a:rPr lang="ru-RU" sz="3500" b="1" dirty="0" smtClean="0">
                <a:latin typeface="+mj-lt"/>
              </a:rPr>
              <a:t>от общего объема расходов сельского поселения. </a:t>
            </a:r>
          </a:p>
          <a:p>
            <a:pPr>
              <a:buNone/>
            </a:pPr>
            <a:r>
              <a:rPr lang="ru-RU" sz="3500" b="1" dirty="0" smtClean="0">
                <a:latin typeface="+mj-lt"/>
              </a:rPr>
              <a:t>		Снижение общего объема расходов бюджета сельского поселения в 2018 году в сравнении с 2017 годом (ожидаемое) составит – </a:t>
            </a:r>
            <a:r>
              <a:rPr lang="ru-RU" sz="3500" b="1" dirty="0" smtClean="0">
                <a:latin typeface="+mj-lt"/>
              </a:rPr>
              <a:t>1568,2 </a:t>
            </a:r>
            <a:r>
              <a:rPr lang="ru-RU" sz="3500" b="1" dirty="0" smtClean="0">
                <a:latin typeface="+mj-lt"/>
              </a:rPr>
              <a:t>тыс. рублей или </a:t>
            </a:r>
            <a:r>
              <a:rPr lang="ru-RU" sz="3500" b="1" dirty="0" smtClean="0">
                <a:latin typeface="+mj-lt"/>
              </a:rPr>
              <a:t>24,8%. </a:t>
            </a:r>
            <a:r>
              <a:rPr lang="ru-RU" sz="3500" b="1" dirty="0" smtClean="0">
                <a:latin typeface="+mj-lt"/>
              </a:rPr>
              <a:t>Расходы бюджета Новопокровского сельского поселения в 2018 году планируются ниже ожидаемого исполнения за 2017 год за счет уменьшения расходов по разделам бюджетной классификации:</a:t>
            </a:r>
          </a:p>
          <a:p>
            <a:pPr>
              <a:buNone/>
            </a:pPr>
            <a:r>
              <a:rPr lang="ru-RU" sz="3500" b="1" dirty="0" smtClean="0">
                <a:latin typeface="+mj-lt"/>
              </a:rPr>
              <a:t>      «Общегосударственные вопросы» - </a:t>
            </a:r>
            <a:r>
              <a:rPr lang="ru-RU" sz="3500" b="1" dirty="0" smtClean="0">
                <a:latin typeface="+mj-lt"/>
              </a:rPr>
              <a:t>5,9%; </a:t>
            </a:r>
            <a:r>
              <a:rPr lang="ru-RU" sz="3500" b="1" dirty="0" smtClean="0">
                <a:latin typeface="+mj-lt"/>
              </a:rPr>
              <a:t>«Национальная безопасность и правоохранительная деятельность» - 1,3%; «Национальная экономика» - </a:t>
            </a:r>
            <a:r>
              <a:rPr lang="ru-RU" sz="3500" b="1" dirty="0" smtClean="0">
                <a:latin typeface="+mj-lt"/>
              </a:rPr>
              <a:t>39,2%; </a:t>
            </a:r>
            <a:r>
              <a:rPr lang="ru-RU" sz="3500" b="1" dirty="0" smtClean="0">
                <a:latin typeface="+mj-lt"/>
              </a:rPr>
              <a:t>«Жилищно-коммунальное хозяйство» - </a:t>
            </a:r>
            <a:r>
              <a:rPr lang="ru-RU" sz="3500" b="1" dirty="0" smtClean="0">
                <a:latin typeface="+mj-lt"/>
              </a:rPr>
              <a:t>30,4%. </a:t>
            </a:r>
            <a:endParaRPr lang="ru-RU" sz="3500" b="1" dirty="0" smtClean="0">
              <a:latin typeface="+mj-lt"/>
            </a:endParaRPr>
          </a:p>
          <a:p>
            <a:pPr>
              <a:buNone/>
            </a:pPr>
            <a:r>
              <a:rPr lang="ru-RU" sz="3500" b="1" dirty="0" smtClean="0">
                <a:latin typeface="+mj-lt"/>
              </a:rPr>
              <a:t>		В общем объеме расходов бюджета сельского поселения предусмотрены средства резервного фонда администрации Новопокровского сельского поселения на 2018 год в сумме 1,0 тыс. рублей, на 2019 год и 2020 год сумма не изменится и составит 1,0 тыс. рублей ежегодно, что не превысит 3,0% от общего объема расходов бюджета сельского поселения. </a:t>
            </a:r>
            <a:endParaRPr lang="ru-RU" sz="3500" dirty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 smtClean="0"/>
              <a:t>Расходы бюджета поселения </a:t>
            </a:r>
            <a:endParaRPr lang="ru-RU" sz="27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391168"/>
          </a:xfrm>
        </p:spPr>
        <p:txBody>
          <a:bodyPr/>
          <a:lstStyle/>
          <a:p>
            <a:pPr algn="ctr">
              <a:buNone/>
            </a:pPr>
            <a:r>
              <a:rPr lang="ru-RU" sz="1600" b="1" dirty="0" smtClean="0">
                <a:solidFill>
                  <a:srgbClr val="00B0F0"/>
                </a:solidFill>
                <a:latin typeface="+mj-lt"/>
              </a:rPr>
              <a:t>распределение бюджетных ассигнований по муниципальным программам и не программным направлениям деятельности в структуре расходов</a:t>
            </a:r>
            <a:endParaRPr lang="ru-RU" sz="1600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 smtClean="0"/>
              <a:t>Расходы бюджета поселения</a:t>
            </a:r>
            <a:endParaRPr lang="ru-RU" sz="27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2000240"/>
            <a:ext cx="735811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1400" b="1" dirty="0" smtClean="0">
                <a:latin typeface="+mj-lt"/>
              </a:rPr>
              <a:t>	Бюджет сельского поселения согласно проекта бюджета на 2018 год и плановый период 2019 и 2020 годов сформирован в структуре 3 муниципальных программ. В 2018 году программные мероприятия составят </a:t>
            </a:r>
            <a:r>
              <a:rPr lang="ru-RU" sz="1400" b="1" dirty="0" smtClean="0">
                <a:latin typeface="+mj-lt"/>
              </a:rPr>
              <a:t>61,8% </a:t>
            </a:r>
            <a:r>
              <a:rPr lang="ru-RU" sz="1400" b="1" dirty="0" smtClean="0">
                <a:latin typeface="+mj-lt"/>
              </a:rPr>
              <a:t>от всех расходов (</a:t>
            </a:r>
            <a:r>
              <a:rPr lang="ru-RU" sz="1400" b="1" dirty="0" smtClean="0">
                <a:latin typeface="+mj-lt"/>
              </a:rPr>
              <a:t>2940,0 </a:t>
            </a:r>
            <a:r>
              <a:rPr lang="ru-RU" sz="1400" b="1" dirty="0" smtClean="0">
                <a:latin typeface="+mj-lt"/>
              </a:rPr>
              <a:t>тыс. руб.), в 2019 году – </a:t>
            </a:r>
            <a:r>
              <a:rPr lang="ru-RU" sz="1400" b="1" dirty="0" smtClean="0">
                <a:latin typeface="+mj-lt"/>
              </a:rPr>
              <a:t>50,3% </a:t>
            </a:r>
            <a:r>
              <a:rPr lang="ru-RU" sz="1400" b="1" dirty="0" smtClean="0">
                <a:latin typeface="+mj-lt"/>
              </a:rPr>
              <a:t>(</a:t>
            </a:r>
            <a:r>
              <a:rPr lang="ru-RU" sz="1400" b="1" dirty="0" smtClean="0">
                <a:latin typeface="+mj-lt"/>
              </a:rPr>
              <a:t>1651,0 </a:t>
            </a:r>
            <a:r>
              <a:rPr lang="ru-RU" sz="1400" b="1" dirty="0" smtClean="0">
                <a:latin typeface="+mj-lt"/>
              </a:rPr>
              <a:t>тыс. руб.), в 2020 году – </a:t>
            </a:r>
            <a:r>
              <a:rPr lang="ru-RU" sz="1400" b="1" dirty="0" smtClean="0">
                <a:latin typeface="+mj-lt"/>
              </a:rPr>
              <a:t>54,5% (1998,0 </a:t>
            </a:r>
            <a:r>
              <a:rPr lang="ru-RU" sz="1400" b="1" dirty="0" smtClean="0">
                <a:latin typeface="+mj-lt"/>
              </a:rPr>
              <a:t>тыс. руб.). </a:t>
            </a:r>
          </a:p>
          <a:p>
            <a:r>
              <a:rPr lang="ru-RU" sz="1400" b="1" dirty="0" smtClean="0">
                <a:latin typeface="+mj-lt"/>
              </a:rPr>
              <a:t>	Динамика объемов бюджетных ассигнований на 2018 – 2020 годы в рамках муниципальных программ отражена в таблице. </a:t>
            </a:r>
            <a:endParaRPr lang="ru-RU" sz="1400" dirty="0">
              <a:latin typeface="+mj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/>
          <a:lstStyle/>
          <a:p>
            <a:pPr algn="ctr">
              <a:buNone/>
            </a:pPr>
            <a:r>
              <a:rPr lang="ru-RU" sz="1600" b="1" dirty="0" smtClean="0">
                <a:latin typeface="+mj-lt"/>
              </a:rPr>
              <a:t>     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распределение бюджетных ассигнований по муниципальным программам  </a:t>
            </a:r>
            <a:r>
              <a:rPr lang="ru-RU" sz="1400" b="1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непрограммным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направлениям деятельности в структуре расходов</a:t>
            </a:r>
            <a:endParaRPr lang="ru-RU" sz="14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64291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Расходы бюджета поселения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7" y="1071551"/>
          <a:ext cx="8143932" cy="6208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291"/>
                <a:gridCol w="4034607"/>
                <a:gridCol w="1270154"/>
                <a:gridCol w="1195439"/>
                <a:gridCol w="1195441"/>
              </a:tblGrid>
              <a:tr h="857251"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8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№ </a:t>
                      </a:r>
                    </a:p>
                    <a:p>
                      <a:pPr algn="ctr"/>
                      <a:r>
                        <a:rPr kumimoji="0" lang="ru-RU" sz="800" b="1" kern="1200" baseline="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п</a:t>
                      </a:r>
                      <a:r>
                        <a:rPr kumimoji="0" lang="ru-RU" sz="8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800" b="1" kern="1200" baseline="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п</a:t>
                      </a:r>
                      <a:r>
                        <a:rPr kumimoji="0" lang="ru-RU" sz="8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ctr"/>
                      <a:endParaRPr lang="ru-RU" sz="800" dirty="0"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8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Наименование муниципальной программы, подпрограммы 	</a:t>
                      </a:r>
                    </a:p>
                    <a:p>
                      <a:pPr algn="ctr"/>
                      <a:endParaRPr lang="ru-RU" sz="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2018 год объем бюджетных ассигнований по проекту Решения о бюджете, </a:t>
                      </a:r>
                    </a:p>
                    <a:p>
                      <a:pPr algn="ctr"/>
                      <a:r>
                        <a:rPr kumimoji="0" lang="ru-RU" sz="8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   (тыс. руб.) 	</a:t>
                      </a:r>
                    </a:p>
                    <a:p>
                      <a:pPr algn="ctr"/>
                      <a:endParaRPr lang="ru-RU" sz="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2019 год объем бюджетных ассигнований по проекту Решения о бюджете, </a:t>
                      </a:r>
                    </a:p>
                    <a:p>
                      <a:pPr algn="ctr"/>
                      <a:r>
                        <a:rPr kumimoji="0" lang="ru-RU" sz="8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    (тыс. руб.) 	</a:t>
                      </a:r>
                    </a:p>
                    <a:p>
                      <a:pPr algn="ctr"/>
                      <a:endParaRPr lang="ru-RU" sz="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2020 год объем бюджетных ассигнований по проекту Решения о бюджете, </a:t>
                      </a:r>
                    </a:p>
                    <a:p>
                      <a:pPr algn="ctr"/>
                      <a:r>
                        <a:rPr kumimoji="0" lang="ru-RU" sz="800" b="1" kern="1200" baseline="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     (тыс. руб.) 	</a:t>
                      </a:r>
                    </a:p>
                    <a:p>
                      <a:pPr algn="ctr"/>
                      <a:endParaRPr lang="ru-RU" sz="800" dirty="0">
                        <a:latin typeface="+mj-lt"/>
                      </a:endParaRPr>
                    </a:p>
                  </a:txBody>
                  <a:tcPr/>
                </a:tc>
              </a:tr>
              <a:tr h="60662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доля расходов в общих расходах проекта бюджета, </a:t>
                      </a:r>
                    </a:p>
                    <a:p>
                      <a:r>
                        <a:rPr kumimoji="0" lang="ru-RU" sz="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(%) 	</a:t>
                      </a:r>
                    </a:p>
                    <a:p>
                      <a:endParaRPr lang="ru-RU" sz="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доля расходов в общих расходах проекта бюджета, </a:t>
                      </a:r>
                    </a:p>
                    <a:p>
                      <a:r>
                        <a:rPr kumimoji="0" lang="ru-RU" sz="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(%) 	</a:t>
                      </a:r>
                    </a:p>
                    <a:p>
                      <a:endParaRPr lang="ru-RU" sz="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доля расходов в общих расходах проекта бюджета, </a:t>
                      </a:r>
                    </a:p>
                    <a:p>
                      <a:r>
                        <a:rPr kumimoji="0" lang="ru-RU" sz="8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(%) 	</a:t>
                      </a:r>
                    </a:p>
                    <a:p>
                      <a:endParaRPr lang="ru-RU" sz="800" dirty="0">
                        <a:latin typeface="+mj-lt"/>
                      </a:endParaRPr>
                    </a:p>
                  </a:txBody>
                  <a:tcPr/>
                </a:tc>
              </a:tr>
              <a:tr h="249035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1.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Муниципальная программа Новопокровского сельского поселения «Жилищно-коммунальный и дорожный комплекс, энергосбережение и повышение </a:t>
                      </a:r>
                      <a:r>
                        <a:rPr kumimoji="0" lang="ru-RU" sz="1000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энергоэффективности</a:t>
                      </a:r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Новопокровского сельского поселения» 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2830,0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1651,0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1998,0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59,5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50,3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54,5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9035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1,1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Подпрограмма «Модернизация объектов коммунальной инфраструктуры и поддержка жилищно-коммунального хозяйства» 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1940,0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1170,0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1475,0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40,8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35,7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40,2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9035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1,2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Подпрограмма «Дорожное хозяйство» 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453,0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481,0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523,0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9,5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14,7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14,3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9035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1,3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Подпрограмма «Благоустройство Новопокровского сельского поселения» 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437,0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0,0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0,0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9,2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0,0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0,0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9035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2.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Муниципальная программа Новопокровского сельского поселения «Предупреждение и ликвидация чрезвычайных ситуаций на территории Новопокровского сельского поселения» 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105,0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0,0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0,0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2,2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0,0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0,0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03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3.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Муниципальная программа Новопокровского сельского поселения «Обеспечение безопасности населения Новопокровского сельского поселения»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5,0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0,0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0,0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630"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0,1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0,0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0,0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035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4.</a:t>
                      </a:r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ru-RU" sz="1000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Непрограммные</a:t>
                      </a:r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расходы (</a:t>
                      </a:r>
                      <a:r>
                        <a:rPr kumimoji="0" lang="ru-RU" sz="1000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расходы</a:t>
                      </a:r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не отнесенные к муниципальным программам) 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1819,0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1629,0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1671,0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0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38,2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49,7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+mj-lt"/>
                        </a:rPr>
                        <a:t>45,5</a:t>
                      </a:r>
                      <a:endParaRPr lang="ru-RU" sz="1000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682"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Бюджетные ассигнования, всего 	</a:t>
                      </a:r>
                    </a:p>
                    <a:p>
                      <a:endParaRPr kumimoji="0" lang="ru-RU" sz="1000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+mj-lt"/>
                        </a:rPr>
                        <a:t>4759,0</a:t>
                      </a:r>
                      <a:endParaRPr lang="ru-RU" sz="1000" b="1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+mj-lt"/>
                        </a:rPr>
                        <a:t>3280,0</a:t>
                      </a:r>
                      <a:endParaRPr lang="ru-RU" sz="1000" b="1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+mj-lt"/>
                        </a:rPr>
                        <a:t>3669,0</a:t>
                      </a:r>
                      <a:endParaRPr lang="ru-RU" sz="1000" b="1" dirty="0">
                        <a:latin typeface="+mj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785794"/>
            <a:ext cx="7790712" cy="5462606"/>
          </a:xfrm>
        </p:spPr>
        <p:txBody>
          <a:bodyPr/>
          <a:lstStyle/>
          <a:p>
            <a:pPr algn="ctr">
              <a:buNone/>
            </a:pPr>
            <a:r>
              <a:rPr lang="ru-RU" sz="1600" b="1" dirty="0" err="1" smtClean="0">
                <a:latin typeface="+mj-lt"/>
              </a:rPr>
              <a:t>Непрограммные</a:t>
            </a:r>
            <a:r>
              <a:rPr lang="ru-RU" sz="1600" b="1" dirty="0" smtClean="0">
                <a:latin typeface="+mj-lt"/>
              </a:rPr>
              <a:t> направления деятельности</a:t>
            </a:r>
            <a:endParaRPr lang="ru-RU" sz="1600" dirty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 smtClean="0"/>
              <a:t>Расходы бюджета поселения</a:t>
            </a:r>
            <a:endParaRPr lang="ru-RU" sz="27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42976" y="1166168"/>
          <a:ext cx="7715305" cy="544749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143536"/>
                <a:gridCol w="857256"/>
                <a:gridCol w="857256"/>
                <a:gridCol w="857257"/>
              </a:tblGrid>
              <a:tr h="692503"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kern="1200" baseline="0" dirty="0" smtClean="0"/>
                        <a:t>Мероприятия</a:t>
                      </a:r>
                      <a:r>
                        <a:rPr kumimoji="0" lang="ru-RU" sz="1800" kern="1200" baseline="0" dirty="0" smtClean="0"/>
                        <a:t>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/>
                        <a:t>2018 год (тыс. рублей)</a:t>
                      </a:r>
                      <a:endParaRPr kumimoji="0" lang="ru-RU" sz="1000" b="1" kern="1200" baseline="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/>
                        <a:t>2019 год (тыс. рублей)	</a:t>
                      </a:r>
                      <a:endParaRPr kumimoji="0" lang="ru-RU" sz="1000" b="1" kern="1200" baseline="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/>
                        <a:t>2020 год (тыс. рублей) </a:t>
                      </a:r>
                    </a:p>
                    <a:p>
                      <a:endParaRPr lang="ru-RU" sz="1000" dirty="0">
                        <a:latin typeface="+mj-lt"/>
                      </a:endParaRPr>
                    </a:p>
                  </a:txBody>
                  <a:tcPr/>
                </a:tc>
              </a:tr>
              <a:tr h="270979"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/>
                        <a:t>Резервный фонд Администрации Новопокровского сельского поселения </a:t>
                      </a:r>
                      <a:endParaRPr kumimoji="0" lang="ru-RU" sz="1000" b="1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61306"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/>
                        <a:t>Иные бюджетные ассигнования </a:t>
                      </a:r>
                      <a:r>
                        <a:rPr kumimoji="0" lang="ru-RU" sz="1800" kern="1200" baseline="0" dirty="0" smtClean="0"/>
                        <a:t>	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61306"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/>
                        <a:t>Резервные средства </a:t>
                      </a:r>
                      <a:r>
                        <a:rPr kumimoji="0" lang="ru-RU" sz="1800" kern="1200" baseline="0" dirty="0" smtClean="0"/>
                        <a:t>	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61306"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/>
                        <a:t>Глава Новопокровского сельского поселения </a:t>
                      </a:r>
                      <a:r>
                        <a:rPr kumimoji="0" lang="ru-RU" sz="1800" kern="1200" baseline="0" dirty="0" smtClean="0"/>
                        <a:t>	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387,0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387,0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387,0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541959"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/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387,0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387,0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387,0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54850"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/>
                        <a:t>Расходы на выплаты персоналу государственных (муниципальных) органов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387,0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387,0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387,0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54850"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/>
                        <a:t>Обеспечение деятельности органов местного самоуправления 	</a:t>
                      </a:r>
                      <a:endParaRPr kumimoji="0" lang="ru-RU" sz="1000" b="1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1331,0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1075,0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1076,0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541959"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/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1105,0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1075,0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1076,0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91414"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/>
                        <a:t>Расходы на выплаты персоналу государственных (муниципальных) органов </a:t>
                      </a:r>
                      <a:endParaRPr kumimoji="0" lang="ru-RU" sz="1800" kern="1200" baseline="0" dirty="0" smtClean="0"/>
                    </a:p>
                    <a:p>
                      <a:endParaRPr kumimoji="0" lang="ru-RU" sz="1000" b="1" kern="1200" baseline="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1105,0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1075,0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1067,0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54850"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/>
                        <a:t>Закупка товаров, работ и услуг для обеспечения государственных (муниципальных нужд)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221,0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91414"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/>
                        <a:t>Иные закупки товаров, работ и услуг для обеспечения государственных (муниципальных) нужд </a:t>
                      </a:r>
                      <a:endParaRPr kumimoji="0" lang="ru-RU" sz="18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221,0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79156">
                <a:tc>
                  <a:txBody>
                    <a:bodyPr/>
                    <a:lstStyle/>
                    <a:p>
                      <a:r>
                        <a:rPr kumimoji="0" lang="ru-RU" sz="1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Иные бюджетные ассигнования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5,0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</p:spPr>
        <p:txBody>
          <a:bodyPr/>
          <a:lstStyle/>
          <a:p>
            <a:pPr algn="ctr">
              <a:buNone/>
            </a:pPr>
            <a:r>
              <a:rPr lang="ru-RU" sz="1600" b="1" dirty="0" err="1" smtClean="0">
                <a:latin typeface="+mj-lt"/>
              </a:rPr>
              <a:t>Непрограммные</a:t>
            </a:r>
            <a:r>
              <a:rPr lang="ru-RU" sz="1600" b="1" dirty="0" smtClean="0">
                <a:latin typeface="+mj-lt"/>
              </a:rPr>
              <a:t> направления деятельности</a:t>
            </a:r>
            <a:endParaRPr lang="ru-RU" sz="1600" dirty="0" smtClean="0">
              <a:latin typeface="+mj-lt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111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Расходы бюджета поселения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12" y="1074424"/>
          <a:ext cx="7715308" cy="585791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143538"/>
                <a:gridCol w="857256"/>
                <a:gridCol w="928694"/>
                <a:gridCol w="785820"/>
              </a:tblGrid>
              <a:tr h="250686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Уплата налогов, сборов, иных платежей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5,0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657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культурно-массовых мероприятий на территории Новопокровского сельского поселения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5,0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62102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Закупка товаров, работ и услуг для обеспечения государственных (муниципальных нужд)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5,0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287644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Иные закупки товаров, работ и услуг для государственных (муниципальных) нужд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5,0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Осуществление первичного воинского учета на территориях, где отсутствуют военные комиссариаты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65,0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66,0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68,0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27677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62,4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62,4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62,4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269566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Расходы на выплаты персоналу государственных (муниципальных) органов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62,4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62,4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62,4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2809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Закупка товаров, работ и услуг для государственных (муниципальных) нужд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2,6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3,6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5,6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Иные закупки товаров, работ и услуг для государственных (муниципальных) нужд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2,6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3,6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5,6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27677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Выполнение полномочий за счет средств на выравнивание бюджетной обеспеченности поселений из областного бюджета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29,0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276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baseline="0" dirty="0" smtClean="0">
                          <a:latin typeface="+mn-lt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 </a:t>
                      </a:r>
                      <a:endParaRPr kumimoji="0" lang="ru-RU" sz="1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29,0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2695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Расходы на выплаты персоналу государственных (муниципальных) органов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29,0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280998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Закупка товаров, работ и услуг для государственных (муниципальных) нужд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214314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Иные закупки товаров, работ и услуг для государственных (муниципальных) нужд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225746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Условно-утвержденные расходы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70,0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110,0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27677">
                <a:tc>
                  <a:txBody>
                    <a:bodyPr/>
                    <a:lstStyle/>
                    <a:p>
                      <a:r>
                        <a:rPr kumimoji="0" lang="ru-RU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Условно-утвержденные расходы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70,0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110,0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b="1" i="1" dirty="0" smtClean="0">
                <a:latin typeface="+mj-lt"/>
              </a:rPr>
              <a:t>На 01.01.2017 года на территории Новопокровского поселения проживает 788 человек. По состоянию на 01.10.2017г. естественная убыль составила 10человек. </a:t>
            </a:r>
          </a:p>
          <a:p>
            <a:r>
              <a:rPr lang="ru-RU" i="1" dirty="0" smtClean="0">
                <a:latin typeface="+mj-lt"/>
              </a:rPr>
              <a:t> </a:t>
            </a:r>
            <a:r>
              <a:rPr lang="ru-RU" b="1" i="1" dirty="0" smtClean="0">
                <a:latin typeface="+mj-lt"/>
              </a:rPr>
              <a:t>Сальдо миграции положительное. Миграционный прирост составил 4 человека. </a:t>
            </a:r>
          </a:p>
          <a:p>
            <a:r>
              <a:rPr lang="ru-RU" b="1" i="1" dirty="0" smtClean="0">
                <a:latin typeface="+mj-lt"/>
              </a:rPr>
              <a:t>Трудоспособное население на 01.10. 2017 г. составило 427человек.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Демография</a:t>
            </a:r>
            <a:r>
              <a:rPr lang="ru-RU" b="1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000240"/>
            <a:ext cx="7498080" cy="424816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		</a:t>
            </a:r>
            <a:r>
              <a:rPr lang="ru-RU" sz="2000" b="1" dirty="0" smtClean="0">
                <a:latin typeface="+mj-lt"/>
              </a:rPr>
              <a:t>Во исполнение пункта 6 статьи 4 Положения о бюджетном процессе установлены верхние пределы муниципального внутреннего долга Новопокровского сельского поселения. </a:t>
            </a:r>
          </a:p>
          <a:p>
            <a:pPr>
              <a:buNone/>
            </a:pPr>
            <a:r>
              <a:rPr lang="ru-RU" sz="2000" b="1" dirty="0" smtClean="0">
                <a:latin typeface="+mj-lt"/>
              </a:rPr>
              <a:t>		По состоянию на 01.01.2019 года в сумме </a:t>
            </a:r>
            <a:r>
              <a:rPr lang="ru-RU" sz="2000" b="1" dirty="0" smtClean="0">
                <a:latin typeface="+mj-lt"/>
              </a:rPr>
              <a:t>350,0 </a:t>
            </a:r>
            <a:r>
              <a:rPr lang="ru-RU" sz="2000" b="1" dirty="0" smtClean="0">
                <a:latin typeface="+mj-lt"/>
              </a:rPr>
              <a:t>тыс. руб., на 01.01.20 года в сумме </a:t>
            </a:r>
            <a:r>
              <a:rPr lang="ru-RU" sz="2000" b="1" dirty="0" smtClean="0">
                <a:latin typeface="+mj-lt"/>
              </a:rPr>
              <a:t>378,0 </a:t>
            </a:r>
            <a:r>
              <a:rPr lang="ru-RU" sz="2000" b="1" dirty="0" smtClean="0">
                <a:latin typeface="+mj-lt"/>
              </a:rPr>
              <a:t>тыс. руб., на 01.01.2021 года в сумме </a:t>
            </a:r>
            <a:r>
              <a:rPr lang="ru-RU" sz="2000" b="1" dirty="0" smtClean="0">
                <a:latin typeface="+mj-lt"/>
              </a:rPr>
              <a:t>406,0 </a:t>
            </a:r>
            <a:r>
              <a:rPr lang="ru-RU" sz="2000" b="1" dirty="0" smtClean="0">
                <a:latin typeface="+mj-lt"/>
              </a:rPr>
              <a:t>тыс. руб., с утверждением предельного объема муниципального долга. </a:t>
            </a:r>
            <a:endParaRPr lang="ru-RU" sz="2000" dirty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Муниципальный долг </a:t>
            </a:r>
            <a:endParaRPr lang="ru-RU" sz="27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r>
              <a:rPr lang="ru-RU" sz="3500" b="1" dirty="0" smtClean="0">
                <a:latin typeface="+mj-lt"/>
              </a:rPr>
              <a:t>Бюджет Новопокровского сельского поселения - </a:t>
            </a:r>
            <a:r>
              <a:rPr lang="ru-RU" sz="3500" dirty="0" smtClean="0">
                <a:latin typeface="+mj-lt"/>
              </a:rPr>
              <a:t>форма образования и расходования денежных средств, предназначенных для финансового обеспечения задач и функций Новопокровского сельского поселения; </a:t>
            </a:r>
          </a:p>
          <a:p>
            <a:r>
              <a:rPr lang="ru-RU" sz="3500" b="1" dirty="0" smtClean="0">
                <a:latin typeface="+mj-lt"/>
              </a:rPr>
              <a:t>Доходы бюджета </a:t>
            </a:r>
            <a:r>
              <a:rPr lang="ru-RU" sz="3500" dirty="0" smtClean="0">
                <a:latin typeface="+mj-lt"/>
              </a:rPr>
              <a:t>- поступающие в бюджет денежные средства, за исключением средств, являющихся в соответствии с Бюджетным Кодексом РФ источниками финансирования дефицита бюджета; </a:t>
            </a:r>
          </a:p>
          <a:p>
            <a:r>
              <a:rPr lang="ru-RU" sz="3500" b="1" dirty="0" smtClean="0">
                <a:latin typeface="+mj-lt"/>
              </a:rPr>
              <a:t>Расходы бюджета - </a:t>
            </a:r>
            <a:r>
              <a:rPr lang="ru-RU" sz="3500" dirty="0" smtClean="0">
                <a:latin typeface="+mj-lt"/>
              </a:rPr>
              <a:t>выплачиваемые из бюджета денежные средства, за исключением средств, являющихся в соответствии с Бюджетным Кодексом РФ источниками финансирования дефицита бюджета; </a:t>
            </a:r>
          </a:p>
          <a:p>
            <a:r>
              <a:rPr lang="ru-RU" sz="3500" b="1" dirty="0" smtClean="0">
                <a:latin typeface="+mj-lt"/>
              </a:rPr>
              <a:t>Дефицит бюджета – </a:t>
            </a:r>
            <a:r>
              <a:rPr lang="ru-RU" sz="3500" dirty="0" smtClean="0">
                <a:latin typeface="+mj-lt"/>
              </a:rPr>
              <a:t>превышение расходов бюджета над его доходами; </a:t>
            </a:r>
          </a:p>
          <a:p>
            <a:r>
              <a:rPr lang="ru-RU" sz="3500" b="1" dirty="0" err="1" smtClean="0">
                <a:latin typeface="+mj-lt"/>
              </a:rPr>
              <a:t>Профицит</a:t>
            </a:r>
            <a:r>
              <a:rPr lang="ru-RU" sz="3500" b="1" dirty="0" smtClean="0">
                <a:latin typeface="+mj-lt"/>
              </a:rPr>
              <a:t> бюджета - </a:t>
            </a:r>
            <a:r>
              <a:rPr lang="ru-RU" sz="3500" dirty="0" smtClean="0">
                <a:latin typeface="+mj-lt"/>
              </a:rPr>
              <a:t>превышение доходов бюджета над его расходами; </a:t>
            </a:r>
          </a:p>
          <a:p>
            <a:r>
              <a:rPr lang="ru-RU" sz="3500" b="1" dirty="0" smtClean="0">
                <a:latin typeface="+mj-lt"/>
              </a:rPr>
              <a:t>Межбюджетные трансферты </a:t>
            </a:r>
            <a:r>
              <a:rPr lang="ru-RU" sz="3500" dirty="0" smtClean="0">
                <a:latin typeface="+mj-lt"/>
              </a:rPr>
              <a:t>- средства, предоставляемые одним бюджетом бюджетной системы Российской Федерации другому бюджету бюджетной системы Российской Федерации; </a:t>
            </a:r>
          </a:p>
          <a:p>
            <a:r>
              <a:rPr lang="ru-RU" sz="3500" b="1" dirty="0" smtClean="0">
                <a:latin typeface="+mj-lt"/>
              </a:rPr>
              <a:t>Муниципальный долг - </a:t>
            </a:r>
            <a:r>
              <a:rPr lang="ru-RU" sz="3500" dirty="0" smtClean="0">
                <a:latin typeface="+mj-lt"/>
              </a:rPr>
              <a:t>обязательства, возникающие из муниципальных заимствований, гарантий по обязательствам третьих лиц, другие обязательства в соответствии с видами долговых обязательств, установленными Бюджетным Кодексом РФ, принятые на себя муниципальным образованием.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dirty="0" smtClean="0"/>
              <a:t>Глоссарий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1900" i="1" dirty="0" smtClean="0">
                <a:latin typeface="+mj-lt"/>
              </a:rPr>
              <a:t>Бюджетный кодекс Российской Федерации, утвержденный Федеральным законом от 31.07.1998г. №145-ФЗ; </a:t>
            </a:r>
          </a:p>
          <a:p>
            <a:r>
              <a:rPr lang="ru-RU" sz="1900" i="1" dirty="0" smtClean="0">
                <a:latin typeface="+mj-lt"/>
              </a:rPr>
              <a:t>Положение о бюджетном процессе в Новопокровском сельском поселении, утвержденный Решением Совета народных депутатов Новопокровского сельского поселения от 26.03.2013г. №93 (с изменениями от 31.10.2013г №111; от 30.10.2015г. №9; от 31.03.2016 г №29); </a:t>
            </a:r>
          </a:p>
          <a:p>
            <a:r>
              <a:rPr lang="ru-RU" sz="1900" i="1" dirty="0" smtClean="0">
                <a:latin typeface="+mj-lt"/>
              </a:rPr>
              <a:t>Проект Решения Совета народных депутатов Новопокровского сельского поселения «О бюджете Новопокровского сельского поселения на 2018 год и плановый период 2019 и 2020 годов»</a:t>
            </a:r>
          </a:p>
          <a:p>
            <a:pPr>
              <a:buNone/>
            </a:pPr>
            <a:endParaRPr lang="ru-RU" i="1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dirty="0" smtClean="0"/>
              <a:t>Список документов </a:t>
            </a:r>
            <a:endParaRPr lang="ru-RU" sz="2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  </a:t>
            </a:r>
            <a:r>
              <a:rPr lang="ru-RU" b="1" dirty="0" smtClean="0">
                <a:latin typeface="+mj-lt"/>
              </a:rPr>
              <a:t>Экономику муниципального образования представляют: </a:t>
            </a:r>
          </a:p>
          <a:p>
            <a:r>
              <a:rPr lang="ru-RU" b="1" dirty="0" smtClean="0">
                <a:latin typeface="+mj-lt"/>
              </a:rPr>
              <a:t>1.СПК «</a:t>
            </a:r>
            <a:r>
              <a:rPr lang="ru-RU" b="1" dirty="0" err="1" smtClean="0">
                <a:latin typeface="+mj-lt"/>
              </a:rPr>
              <a:t>Пичугинский</a:t>
            </a:r>
            <a:r>
              <a:rPr lang="ru-RU" b="1" dirty="0" smtClean="0">
                <a:latin typeface="+mj-lt"/>
              </a:rPr>
              <a:t>» </a:t>
            </a:r>
          </a:p>
          <a:p>
            <a:r>
              <a:rPr lang="ru-RU" b="1" dirty="0" smtClean="0">
                <a:latin typeface="+mj-lt"/>
              </a:rPr>
              <a:t>2.ООО ОПХ «Новопокровское» </a:t>
            </a:r>
          </a:p>
          <a:p>
            <a:pPr>
              <a:buNone/>
            </a:pPr>
            <a:endParaRPr lang="ru-RU" dirty="0" smtClean="0">
              <a:latin typeface="+mj-lt"/>
            </a:endParaRPr>
          </a:p>
          <a:p>
            <a:pPr>
              <a:buNone/>
            </a:pPr>
            <a:r>
              <a:rPr lang="ru-RU" b="1" dirty="0" smtClean="0">
                <a:latin typeface="+mj-lt"/>
              </a:rPr>
              <a:t>    На территории сельского поселения отсутствуют предприятия транспорта, связи, строительства. </a:t>
            </a:r>
            <a:endParaRPr lang="ru-RU" dirty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Экономика</a:t>
            </a:r>
            <a:r>
              <a:rPr lang="ru-RU" b="1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b="1" i="1" dirty="0" smtClean="0">
                <a:latin typeface="+mj-lt"/>
              </a:rPr>
              <a:t>Основной целью бюджетной политики является обеспечение сбалансированности и устойчивости бюджета Новопокровского сельского поселения. </a:t>
            </a:r>
          </a:p>
          <a:p>
            <a:r>
              <a:rPr lang="ru-RU" b="1" i="1" dirty="0" smtClean="0">
                <a:latin typeface="+mj-lt"/>
              </a:rPr>
              <a:t>Конечная цель бюджетной политики состоит в повышении уровня и качества жизни населения в условиях сбалансированного бюджета. Это подразумевает создание условий для устойчивого повышения уровня жизни граждан, их всестороннего развития, защиту их безопасности, обеспечение социальных гарантий.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Основные направления бюджетной политики </a:t>
            </a:r>
            <a:endParaRPr lang="ru-RU" sz="27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pPr algn="ctr">
              <a:buNone/>
            </a:pPr>
            <a:r>
              <a:rPr lang="ru-RU" b="1" dirty="0" smtClean="0">
                <a:latin typeface="+mj-lt"/>
              </a:rPr>
              <a:t>Задачи бюджетной политики </a:t>
            </a:r>
          </a:p>
          <a:p>
            <a:endParaRPr lang="ru-RU" b="1" i="1" dirty="0" smtClean="0">
              <a:latin typeface="+mj-lt"/>
            </a:endParaRPr>
          </a:p>
          <a:p>
            <a:r>
              <a:rPr lang="ru-RU" b="1" i="1" dirty="0" smtClean="0">
                <a:latin typeface="+mj-lt"/>
              </a:rPr>
              <a:t>Обеспечение расходных обязательств источниками финансирования как необходимое условие реализации государственной политики. </a:t>
            </a:r>
          </a:p>
          <a:p>
            <a:r>
              <a:rPr lang="ru-RU" b="1" i="1" dirty="0" smtClean="0">
                <a:latin typeface="+mj-lt"/>
              </a:rPr>
              <a:t>Дальнейшая реализация принципа формирования местного бюджета на основе муниципальных программ позволит повысить обоснованность бюджетных ассигнований на этапе их формирования, обеспечит их большую прозрачность для общества и наличие более широких возможностей для оценки их эффективности. </a:t>
            </a:r>
          </a:p>
          <a:p>
            <a:r>
              <a:rPr lang="ru-RU" b="1" i="1" dirty="0" smtClean="0">
                <a:latin typeface="+mj-lt"/>
              </a:rPr>
              <a:t>Обеспечение бюджетной устойчивости и экономической стабильности. </a:t>
            </a:r>
          </a:p>
          <a:p>
            <a:r>
              <a:rPr lang="ru-RU" b="1" i="1" dirty="0" smtClean="0">
                <a:latin typeface="+mj-lt"/>
              </a:rPr>
              <a:t>Соблюдение принципа единства бюджетной системы Российской Федерации в долгосрочном периоде будет обеспечиваться, в том числе, за счет применения единой классификации, единых перечней услуг и работ. </a:t>
            </a:r>
          </a:p>
          <a:p>
            <a:r>
              <a:rPr lang="ru-RU" b="1" i="1" dirty="0" smtClean="0">
                <a:latin typeface="+mj-lt"/>
              </a:rPr>
              <a:t>Прозрачность и открытость бюджета и бюджетного процесса для общества. </a:t>
            </a:r>
          </a:p>
          <a:p>
            <a:r>
              <a:rPr lang="ru-RU" b="1" i="1" dirty="0" smtClean="0">
                <a:latin typeface="+mj-lt"/>
              </a:rPr>
              <a:t>Усиление муниципального внешнего и внутреннего финансового контроля по обеспечению целевого и результативного использования бюджетных средств.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Основные направления бюджетной политики </a:t>
            </a:r>
            <a:endParaRPr lang="ru-RU" sz="27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Мероприятия по реализации основных задач в очередном бюджетном периоде   </a:t>
            </a:r>
          </a:p>
          <a:p>
            <a:endParaRPr lang="ru-RU" b="1" i="1" dirty="0" err="1" smtClean="0"/>
          </a:p>
          <a:p>
            <a:r>
              <a:rPr lang="ru-RU" b="1" i="1" dirty="0" smtClean="0"/>
              <a:t>Повышение качества муниципальных программ и расширение их использования в бюджетном планировании. </a:t>
            </a:r>
          </a:p>
          <a:p>
            <a:r>
              <a:rPr lang="ru-RU" b="1" i="1" dirty="0" smtClean="0"/>
              <a:t>Мониторинг деятельности с целью оптимизации их расходов. </a:t>
            </a:r>
          </a:p>
          <a:p>
            <a:r>
              <a:rPr lang="ru-RU" b="1" i="1" dirty="0" smtClean="0"/>
              <a:t>Концентрация усилий на достижение приоритетных целей социально – экономического развития. То есть сокращать расходы можно, но при этом необходимо думать о том, чтобы развитие территории не останавливалось. </a:t>
            </a:r>
          </a:p>
          <a:p>
            <a:r>
              <a:rPr lang="ru-RU" b="1" i="1" dirty="0" smtClean="0"/>
              <a:t>Оптимизация расходов.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Основные направления бюджетной политики </a:t>
            </a:r>
            <a:endParaRPr lang="ru-RU" sz="27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r>
              <a:rPr lang="ru-RU" sz="7200" b="1" dirty="0" smtClean="0">
                <a:latin typeface="+mj-lt"/>
              </a:rPr>
              <a:t>Основными целями налоговой политики, как на федеральном, так и на региональном уровне продолжают оставаться поддержка инвестиций, развитие человеческого капитала, повышение предпринимательской активности. </a:t>
            </a:r>
          </a:p>
          <a:p>
            <a:r>
              <a:rPr lang="ru-RU" sz="7200" b="1" dirty="0" smtClean="0">
                <a:latin typeface="+mj-lt"/>
              </a:rPr>
              <a:t>Налоговая политика Новопокровского сельского поселения на 2018 год и плановый период 2019-2020 годы направлена на дальнейшее повышение поступлений доходов в бюджет поселения, обеспечивающее текущие потребности бюджета. Формирование доходной части бюджета поселения во многом зависит от налоговой политики, проводимой на федеральном уровне и уровне субъекта. В связи с этим при определении основных направлений налоговой политики Новопокровского сельского поселения учитываются изменения федерального и областного законодательства. </a:t>
            </a:r>
          </a:p>
          <a:p>
            <a:r>
              <a:rPr lang="ru-RU" sz="7200" b="1" dirty="0" smtClean="0">
                <a:latin typeface="+mj-lt"/>
              </a:rPr>
              <a:t>Основной целью налоговой политики Новопокровского сельского поселения на 2018-2020 годы является увеличение доходного потенциала налоговой системы и повышения уровня собственных доходов бюджета поселения. </a:t>
            </a:r>
            <a:endParaRPr lang="ru-RU" sz="7200" dirty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Основные направления налоговой политики </a:t>
            </a:r>
            <a:endParaRPr lang="ru-RU" sz="27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357850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 algn="ctr">
              <a:buNone/>
            </a:pPr>
            <a:r>
              <a:rPr lang="ru-RU" sz="4800" b="1" dirty="0" smtClean="0">
                <a:latin typeface="+mj-lt"/>
              </a:rPr>
              <a:t>Реализация мероприятий по достижению основной цели </a:t>
            </a:r>
          </a:p>
          <a:p>
            <a:r>
              <a:rPr lang="ru-RU" sz="4800" b="1" i="1" dirty="0" smtClean="0">
                <a:latin typeface="+mj-lt"/>
              </a:rPr>
              <a:t>1. Повышение эффективности управления муниципальной собственностью и ее более рациональное использование; </a:t>
            </a:r>
          </a:p>
          <a:p>
            <a:r>
              <a:rPr lang="ru-RU" sz="4800" b="1" i="1" dirty="0" smtClean="0">
                <a:latin typeface="+mj-lt"/>
              </a:rPr>
              <a:t>2. Продажа непрофильного муниципального имущества, не используемого для выполнения муниципальных функций. Исключить передачу муниципального имущества в безвозмездное пользование; </a:t>
            </a:r>
          </a:p>
          <a:p>
            <a:r>
              <a:rPr lang="ru-RU" sz="4800" b="1" i="1" dirty="0" smtClean="0">
                <a:latin typeface="+mj-lt"/>
              </a:rPr>
              <a:t>3. Усиление претензионной и исковой работы с неплательщиками и осуществление мер принудительного взыскания задолженности; </a:t>
            </a:r>
          </a:p>
          <a:p>
            <a:r>
              <a:rPr lang="ru-RU" sz="4800" b="1" i="1" dirty="0" smtClean="0">
                <a:latin typeface="+mj-lt"/>
              </a:rPr>
              <a:t>4. Проведение мониторинга применяемых налоговых льгот и оценки результативности их действия, позволяющих принять решение об их продлении или отмене; </a:t>
            </a:r>
          </a:p>
          <a:p>
            <a:r>
              <a:rPr lang="ru-RU" sz="4800" b="1" i="1" dirty="0" smtClean="0">
                <a:latin typeface="+mj-lt"/>
              </a:rPr>
              <a:t>5. Усиление работы по выявлению правообладателей земельных участков, которые подлежат налогообложению, по которым отсутствуют сведения в базе налоговых органов; </a:t>
            </a:r>
          </a:p>
          <a:p>
            <a:r>
              <a:rPr lang="ru-RU" sz="4800" b="1" i="1" dirty="0" smtClean="0">
                <a:latin typeface="+mj-lt"/>
              </a:rPr>
              <a:t>6. Повышение качества администрирования доходов бюджета за счет взаимодействия с органами местного самоуправления и территориальными подразделениями государственной власти, расположенными на территории поселения; </a:t>
            </a:r>
          </a:p>
          <a:p>
            <a:r>
              <a:rPr lang="ru-RU" sz="4800" b="1" i="1" dirty="0" smtClean="0">
                <a:latin typeface="+mj-lt"/>
              </a:rPr>
              <a:t>7. Осуществлять работу по повышению поступлений налоговых и неналоговых доходов, сокращению недоимки по налогам и сборам и иных обязательных платежей, поступающих в бюджет поселения; </a:t>
            </a:r>
          </a:p>
          <a:p>
            <a:r>
              <a:rPr lang="ru-RU" sz="4800" b="1" i="1" dirty="0" smtClean="0">
                <a:latin typeface="+mj-lt"/>
              </a:rPr>
              <a:t>8. Продолжение работы по заключению соглашений о социально-экономическом сотрудничестве с предприятиями (организациями) и субъектами малого и среднего предпринимательства; </a:t>
            </a:r>
          </a:p>
          <a:p>
            <a:r>
              <a:rPr lang="ru-RU" sz="4800" b="1" i="1" dirty="0" smtClean="0">
                <a:latin typeface="+mj-lt"/>
              </a:rPr>
              <a:t>9. Продолжить работу по выявлению лиц, осуществляющих предпринимательскую деятельность без регистрации, постановку их на учет в налоговых органах; </a:t>
            </a:r>
          </a:p>
          <a:p>
            <a:r>
              <a:rPr lang="ru-RU" sz="4800" b="1" i="1" dirty="0" smtClean="0">
                <a:latin typeface="+mj-lt"/>
              </a:rPr>
              <a:t>10. Осуществление мероприятий для перехода на территории Новопокровского сельского поселения на новый вид налога «налог на недвижимое имущество физических лиц» исходя из его кадастровой стоимости. </a:t>
            </a:r>
          </a:p>
          <a:p>
            <a:endParaRPr lang="ru-RU" sz="4800" dirty="0">
              <a:latin typeface="+mj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Основные направления налоговой политики </a:t>
            </a:r>
            <a:endParaRPr lang="ru-RU" sz="27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2698</TotalTime>
  <Words>3115</Words>
  <Application>Microsoft Office PowerPoint</Application>
  <PresentationFormat>Экран (4:3)</PresentationFormat>
  <Paragraphs>808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Открытая</vt:lpstr>
      <vt:lpstr>ПРОЕКТ бюджета Новопокровского сельского поселения  на 2018 год и на плановый период 2019 и 2020 годов                           </vt:lpstr>
      <vt:lpstr> Административно- территориальная характеристика </vt:lpstr>
      <vt:lpstr> Демография </vt:lpstr>
      <vt:lpstr> Экономика </vt:lpstr>
      <vt:lpstr> Основные направления бюджетной политики </vt:lpstr>
      <vt:lpstr> Основные направления бюджетной политики </vt:lpstr>
      <vt:lpstr> Основные направления бюджетной политики </vt:lpstr>
      <vt:lpstr> Основные направления налоговой политики </vt:lpstr>
      <vt:lpstr> Основные направления налоговой политики </vt:lpstr>
      <vt:lpstr> Основные характеристики бюджета Новопокровского сельского поселения </vt:lpstr>
      <vt:lpstr> Структура доходной части бюджета на 2018-2020 годы</vt:lpstr>
      <vt:lpstr> Структура доходной части бюджета на 2018-2020 годы </vt:lpstr>
      <vt:lpstr>Структура доходов бюджета Новопокровского сельского поселения в части налоговых и неналоговых доходов на 2018 год и плановый период 2019 и 2020 годов </vt:lpstr>
      <vt:lpstr>Структура доходов бюджета Новопокровского сельского поселения в части налоговых и неналоговых доходов на 2018 год и плановый период 2019 и 2020 годов </vt:lpstr>
      <vt:lpstr>Структура доходов бюджета Новопокровского сельского поселения в части налоговых и неналоговых доходов на 2018 год и плановый период 2019 и 2020 годов </vt:lpstr>
      <vt:lpstr>Структура доходов бюджета Новопокровского сельского поселения в части налоговых и неналоговых доходов на 2018 год и плановый период 2019 и 2020 годов </vt:lpstr>
      <vt:lpstr>Структура доходов бюджета Новопокровского сельского поселения в части налоговых и неналоговых доходов на 2018 год и плановый период 2019 и 2020 годов </vt:lpstr>
      <vt:lpstr>Темпы роста (снижения) доходов в структуре налоговых и неналоговых доходов </vt:lpstr>
      <vt:lpstr>Безвозмездные поступления </vt:lpstr>
      <vt:lpstr>Безвозмездные поступления </vt:lpstr>
      <vt:lpstr>Безвозмездные поступления </vt:lpstr>
      <vt:lpstr>Расходы бюджета поселения </vt:lpstr>
      <vt:lpstr>Расходы бюджета поселения </vt:lpstr>
      <vt:lpstr>Расходы бюджета поселения </vt:lpstr>
      <vt:lpstr>Расходы бюджета поселения </vt:lpstr>
      <vt:lpstr>Расходы бюджета поселения</vt:lpstr>
      <vt:lpstr>Расходы бюджета поселения</vt:lpstr>
      <vt:lpstr>Расходы бюджета поселения</vt:lpstr>
      <vt:lpstr>Расходы бюджета поселения</vt:lpstr>
      <vt:lpstr> Муниципальный долг </vt:lpstr>
      <vt:lpstr>Глоссарий </vt:lpstr>
      <vt:lpstr>Список документов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тяжин</dc:creator>
  <cp:lastModifiedBy>тяжин</cp:lastModifiedBy>
  <cp:revision>105</cp:revision>
  <dcterms:created xsi:type="dcterms:W3CDTF">2016-12-02T08:17:41Z</dcterms:created>
  <dcterms:modified xsi:type="dcterms:W3CDTF">2017-12-19T09:00:30Z</dcterms:modified>
</cp:coreProperties>
</file>